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91" r:id="rId3"/>
    <p:sldId id="521" r:id="rId4"/>
    <p:sldId id="594" r:id="rId6"/>
    <p:sldId id="582" r:id="rId7"/>
    <p:sldId id="588" r:id="rId8"/>
    <p:sldId id="586" r:id="rId9"/>
    <p:sldId id="585" r:id="rId10"/>
    <p:sldId id="290" r:id="rId11"/>
    <p:sldId id="561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jun(Junius)" initials="L" lastIdx="1" clrIdx="0"/>
  <p:cmAuthor id="7" name="Wang D" initials="W" lastIdx="1" clrIdx="3"/>
  <p:cmAuthor id="1" name="ddschen2002@163.com" initials="d" lastIdx="1" clrIdx="0"/>
  <p:cmAuthor id="8" name="未知用户5" initials="未" lastIdx="1" clrIdx="11"/>
  <p:cmAuthor id="2" name="Microsoft Office 用户" initials="M" lastIdx="1" clrIdx="0"/>
  <p:cmAuthor id="3" name="Xpeng" initials="X" lastIdx="1" clrIdx="2"/>
  <p:cmAuthor id="5" name="hui" initials="h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4CE4C"/>
    <a:srgbClr val="EDF5DB"/>
    <a:srgbClr val="F6FAED"/>
    <a:srgbClr val="F2F2F2"/>
    <a:srgbClr val="B4C6E7"/>
    <a:srgbClr val="FFF2CC"/>
    <a:srgbClr val="FFD966"/>
    <a:srgbClr val="2E75B6"/>
    <a:srgbClr val="003366"/>
    <a:srgbClr val="14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548" autoAdjust="0"/>
  </p:normalViewPr>
  <p:slideViewPr>
    <p:cSldViewPr snapToGrid="0" snapToObjects="1">
      <p:cViewPr varScale="1">
        <p:scale>
          <a:sx n="64" d="100"/>
          <a:sy n="64" d="100"/>
        </p:scale>
        <p:origin x="73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67C92-A584-3F46-A3AA-071E06A68F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A9F1-28BE-794C-BAA6-F436BA2FBC0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8077-4A7C-FE4E-A520-4197C6C2BA6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60491-85C1-3446-AF5E-2C3538F8162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8315" y="4963160"/>
            <a:ext cx="11291570" cy="5486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</a:lstStyle>
          <a:p>
            <a:pPr fontAlgn="auto"/>
            <a:r>
              <a:rPr kumimoji="1" lang="zh-CN" altLang="en-US" strike="noStrike" noProof="1"/>
              <a:t>文件名称 </a:t>
            </a:r>
            <a:r>
              <a:rPr kumimoji="1" lang="en-US" altLang="zh-CN" strike="noStrike" noProof="1"/>
              <a:t>24</a:t>
            </a:r>
            <a:r>
              <a:rPr kumimoji="1" lang="zh-CN" altLang="en-US" strike="noStrike" noProof="1"/>
              <a:t>号字 黑色 阿里巴巴普惠体</a:t>
            </a:r>
            <a:r>
              <a:rPr kumimoji="1" lang="en-US" altLang="zh-CN" strike="noStrike" noProof="1"/>
              <a:t>medium</a:t>
            </a:r>
            <a:endParaRPr kumimoji="1" lang="en-US" altLang="zh-CN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315" y="5622290"/>
            <a:ext cx="11292840" cy="3086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72717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pPr fontAlgn="auto"/>
            <a:r>
              <a:rPr kumimoji="1" lang="zh-CN" altLang="en-US" strike="noStrike" noProof="1"/>
              <a:t>部门名称格式包含一级部门及二级部门名称 灰色 </a:t>
            </a:r>
            <a:r>
              <a:rPr kumimoji="1" lang="en-US" altLang="zh-CN" strike="noStrike" noProof="1"/>
              <a:t>16</a:t>
            </a:r>
            <a:r>
              <a:rPr kumimoji="1" lang="zh-CN" altLang="en-US" strike="noStrike" noProof="1"/>
              <a:t>号 </a:t>
            </a:r>
            <a:r>
              <a:rPr kumimoji="1" lang="en-US" altLang="zh-CN" strike="noStrike" noProof="1"/>
              <a:t>light</a:t>
            </a:r>
            <a:endParaRPr kumimoji="1" lang="en-US" altLang="zh-CN" strike="noStrik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8315" y="5949950"/>
            <a:ext cx="11292840" cy="2927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72717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pPr fontAlgn="auto"/>
            <a:r>
              <a:rPr kumimoji="1" lang="zh-CN" altLang="en-US" strike="noStrike" noProof="1"/>
              <a:t>日期格式示意  </a:t>
            </a:r>
            <a:r>
              <a:rPr kumimoji="1" lang="en-US" altLang="zh-CN" strike="noStrike" noProof="1"/>
              <a:t>2020/06/28</a:t>
            </a:r>
            <a:r>
              <a:rPr kumimoji="1" lang="zh-CN" altLang="en-US" strike="noStrike" noProof="1"/>
              <a:t> 灰色 </a:t>
            </a:r>
            <a:r>
              <a:rPr kumimoji="1" lang="en-US" altLang="zh-CN" strike="noStrike" noProof="1"/>
              <a:t>16</a:t>
            </a:r>
            <a:r>
              <a:rPr kumimoji="1" lang="zh-CN" altLang="en-US" strike="noStrike" noProof="1"/>
              <a:t>号 </a:t>
            </a:r>
            <a:r>
              <a:rPr kumimoji="1" lang="en-US" altLang="zh-CN" dirty="0">
                <a:sym typeface="+mn-ea"/>
              </a:rPr>
              <a:t>light</a:t>
            </a:r>
            <a:endParaRPr kumimoji="1" lang="en-US" altLang="zh-CN"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/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299825" y="6506210"/>
            <a:ext cx="610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BDDEA34-6021-144F-A891-898AE681C81B}" type="slidenum">
              <a:rPr kumimoji="1" lang="zh-CN" altLang="en-US" sz="1000" smtClean="0">
                <a:latin typeface="阿里巴巴普惠体 L" panose="00020600040101010101" charset="-122"/>
                <a:ea typeface="阿里巴巴普惠体 L" panose="00020600040101010101" charset="-122"/>
              </a:rPr>
            </a:fld>
            <a:endParaRPr kumimoji="1" lang="en-US" altLang="zh-CN" sz="1000" b="0" i="0" dirty="0">
              <a:solidFill>
                <a:schemeClr val="bg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分隔页/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299825" y="6506210"/>
            <a:ext cx="610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BDDEA34-6021-144F-A891-898AE681C81B}" type="slidenum">
              <a:rPr kumimoji="1" lang="zh-CN" altLang="en-US" sz="1000" smtClean="0">
                <a:latin typeface="阿里巴巴普惠体 L" panose="00020600040101010101" charset="-122"/>
                <a:ea typeface="阿里巴巴普惠体 L" panose="00020600040101010101" charset="-122"/>
              </a:rPr>
            </a:fld>
            <a:endParaRPr kumimoji="1" lang="en-US" altLang="zh-CN" sz="1000" b="0" i="0" dirty="0">
              <a:solidFill>
                <a:schemeClr val="bg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310515" y="280670"/>
            <a:ext cx="10781665" cy="36512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</a:lstStyle>
          <a:p>
            <a:r>
              <a:rPr kumimoji="1" lang="zh-CN" altLang="en-US" dirty="0"/>
              <a:t>主标题阿里巴巴普惠体</a:t>
            </a:r>
            <a:r>
              <a:rPr kumimoji="1" lang="en-US" altLang="en-GB" dirty="0"/>
              <a:t>medium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号字 黑色字 </a:t>
            </a:r>
            <a:endParaRPr kumimoji="1"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99942" y="815786"/>
            <a:ext cx="1158459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72717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kumimoji="1" lang="zh-CN" altLang="en-US" dirty="0"/>
              <a:t>内容标题阿里巴巴普惠体</a:t>
            </a:r>
            <a:r>
              <a:rPr kumimoji="1" lang="en-US" altLang="en-GB" dirty="0"/>
              <a:t>light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号字 黑</a:t>
            </a:r>
            <a:r>
              <a:rPr kumimoji="1" lang="en-US" altLang="zh-CN" dirty="0"/>
              <a:t>/</a:t>
            </a:r>
            <a:r>
              <a:rPr kumimoji="1" lang="zh-CN" altLang="en-US" dirty="0"/>
              <a:t>灰色字 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10515" y="6500495"/>
            <a:ext cx="44335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</a:rPr>
              <a:t>用户发展部</a:t>
            </a:r>
            <a:endParaRPr kumimoji="1" lang="zh-CN" altLang="en-US" sz="1000" b="0" i="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1299825" y="6506210"/>
            <a:ext cx="610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BDDEA34-6021-144F-A891-898AE681C81B}" type="slidenum">
              <a:rPr kumimoji="1" lang="zh-CN" altLang="en-US" sz="1000" smtClean="0">
                <a:latin typeface="阿里巴巴普惠体 L" panose="00020600040101010101" charset="-122"/>
                <a:ea typeface="阿里巴巴普惠体 L" panose="00020600040101010101" charset="-122"/>
              </a:rPr>
            </a:fld>
            <a:endParaRPr kumimoji="1" lang="en-US" altLang="zh-CN" sz="1000" b="0" i="0" dirty="0">
              <a:solidFill>
                <a:schemeClr val="bg1">
                  <a:lumMod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159250" y="2472690"/>
            <a:ext cx="0" cy="4806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28692" y="6392926"/>
            <a:ext cx="2743200" cy="365125"/>
          </a:xfrm>
        </p:spPr>
        <p:txBody>
          <a:bodyPr/>
          <a:lstStyle>
            <a:lvl1pPr>
              <a:defRPr>
                <a:latin typeface="华康金刚黑A Light" panose="020B0300000000000000" pitchFamily="34" charset="-122"/>
                <a:ea typeface="华康金刚黑A Light" panose="020B0300000000000000" pitchFamily="34" charset="-122"/>
              </a:defRPr>
            </a:lvl1pPr>
          </a:lstStyle>
          <a:p>
            <a:fld id="{ABDDEA34-6021-144F-A891-898AE681C81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280416" y="280353"/>
            <a:ext cx="10211121" cy="36512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华康金刚黑A Medium" panose="020B0500000000000000" pitchFamily="34" charset="-122"/>
                <a:ea typeface="华康金刚黑A Medium" panose="020B0500000000000000" pitchFamily="34" charset="-122"/>
              </a:defRPr>
            </a:lvl1pPr>
          </a:lstStyle>
          <a:p>
            <a:r>
              <a:rPr kumimoji="1" lang="zh-CN" altLang="en-US" dirty="0"/>
              <a:t>主标题华康金刚黑</a:t>
            </a:r>
            <a:r>
              <a:rPr kumimoji="1" lang="en-US" altLang="zh-CN" dirty="0"/>
              <a:t>medium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号字 黑色字 </a:t>
            </a:r>
            <a:endParaRPr kumimoji="1" lang="zh-CN" altLang="en-US" dirty="0"/>
          </a:p>
        </p:txBody>
      </p:sp>
      <p:cxnSp>
        <p:nvCxnSpPr>
          <p:cNvPr id="25" name="直线连接符 24"/>
          <p:cNvCxnSpPr/>
          <p:nvPr userDrawn="1"/>
        </p:nvCxnSpPr>
        <p:spPr>
          <a:xfrm>
            <a:off x="353568" y="706438"/>
            <a:ext cx="11521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90417" y="815786"/>
            <a:ext cx="1158459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727171"/>
                </a:solidFill>
                <a:latin typeface="华康金刚黑A Medium" panose="020B0500000000000000" pitchFamily="34" charset="-122"/>
                <a:ea typeface="华康金刚黑A Medium" panose="020B0500000000000000" pitchFamily="34" charset="-122"/>
              </a:defRPr>
            </a:lvl1pPr>
          </a:lstStyle>
          <a:p>
            <a:r>
              <a:rPr kumimoji="1" lang="zh-CN" altLang="en-US" dirty="0"/>
              <a:t>内容标题华康金刚黑</a:t>
            </a:r>
            <a:r>
              <a:rPr kumimoji="1" lang="en-US" altLang="zh-CN" dirty="0"/>
              <a:t>light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号字 黑</a:t>
            </a:r>
            <a:r>
              <a:rPr kumimoji="1" lang="en-US" altLang="zh-CN" dirty="0"/>
              <a:t>/</a:t>
            </a:r>
            <a:r>
              <a:rPr kumimoji="1" lang="zh-CN" altLang="en-US" dirty="0"/>
              <a:t>灰色字 </a:t>
            </a:r>
            <a:endParaRPr kumimoji="1" lang="zh-CN" altLang="en-US" dirty="0"/>
          </a:p>
        </p:txBody>
      </p:sp>
      <p:cxnSp>
        <p:nvCxnSpPr>
          <p:cNvPr id="28" name="直线连接符 27"/>
          <p:cNvCxnSpPr/>
          <p:nvPr userDrawn="1"/>
        </p:nvCxnSpPr>
        <p:spPr>
          <a:xfrm>
            <a:off x="353568" y="6392926"/>
            <a:ext cx="115383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290417" y="6473963"/>
            <a:ext cx="2820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b="0" i="0" dirty="0">
                <a:solidFill>
                  <a:schemeClr val="bg1">
                    <a:lumMod val="50000"/>
                  </a:schemeClr>
                </a:solidFill>
                <a:latin typeface="华康金刚黑A Light" panose="020B0300000000000000" pitchFamily="34" charset="-122"/>
                <a:ea typeface="华康金刚黑A Light" panose="020B0300000000000000" pitchFamily="34" charset="-122"/>
              </a:rPr>
              <a:t>网络发展部</a:t>
            </a:r>
            <a:endParaRPr kumimoji="1" lang="zh-CN" altLang="en-US" sz="1000" b="0" i="0" dirty="0">
              <a:solidFill>
                <a:schemeClr val="bg1">
                  <a:lumMod val="50000"/>
                </a:schemeClr>
              </a:solidFill>
              <a:latin typeface="华康金刚黑A Light" panose="020B0300000000000000" pitchFamily="34" charset="-122"/>
              <a:ea typeface="华康金刚黑A Light" panose="020B0300000000000000" pitchFamily="34" charset="-122"/>
            </a:endParaRPr>
          </a:p>
          <a:p>
            <a:endParaRPr kumimoji="1" lang="zh-CN" altLang="en-US" sz="1000" b="0" i="0" dirty="0">
              <a:solidFill>
                <a:schemeClr val="bg1">
                  <a:lumMod val="50000"/>
                </a:schemeClr>
              </a:solidFill>
              <a:latin typeface="华康金刚黑A Light" panose="020B0300000000000000" pitchFamily="34" charset="-122"/>
              <a:ea typeface="华康金刚黑A Light" panose="020B0300000000000000" pitchFamily="34" charset="-122"/>
            </a:endParaRPr>
          </a:p>
        </p:txBody>
      </p:sp>
      <p:pic>
        <p:nvPicPr>
          <p:cNvPr id="3077" name="图片 3" descr="logo&amp;slogan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788" y="-114300"/>
            <a:ext cx="1558925" cy="96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3" Type="http://schemas.openxmlformats.org/officeDocument/2006/relationships/notesSlide" Target="../notesSlides/notesSlide2.xml"/><Relationship Id="rId42" Type="http://schemas.openxmlformats.org/officeDocument/2006/relationships/slideLayout" Target="../slideLayouts/slideLayout4.xml"/><Relationship Id="rId41" Type="http://schemas.openxmlformats.org/officeDocument/2006/relationships/tags" Target="../tags/tag2.xml"/><Relationship Id="rId40" Type="http://schemas.openxmlformats.org/officeDocument/2006/relationships/image" Target="../media/image46.png"/><Relationship Id="rId4" Type="http://schemas.openxmlformats.org/officeDocument/2006/relationships/image" Target="../media/image10.jpeg"/><Relationship Id="rId39" Type="http://schemas.openxmlformats.org/officeDocument/2006/relationships/image" Target="../media/image45.png"/><Relationship Id="rId38" Type="http://schemas.openxmlformats.org/officeDocument/2006/relationships/image" Target="../media/image44.jpeg"/><Relationship Id="rId37" Type="http://schemas.openxmlformats.org/officeDocument/2006/relationships/image" Target="../media/image43.jpeg"/><Relationship Id="rId36" Type="http://schemas.openxmlformats.org/officeDocument/2006/relationships/image" Target="../media/image42.jpeg"/><Relationship Id="rId35" Type="http://schemas.openxmlformats.org/officeDocument/2006/relationships/image" Target="../media/image41.png"/><Relationship Id="rId34" Type="http://schemas.openxmlformats.org/officeDocument/2006/relationships/image" Target="../media/image40.jpeg"/><Relationship Id="rId33" Type="http://schemas.openxmlformats.org/officeDocument/2006/relationships/image" Target="../media/image39.png"/><Relationship Id="rId32" Type="http://schemas.openxmlformats.org/officeDocument/2006/relationships/image" Target="../media/image38.png"/><Relationship Id="rId31" Type="http://schemas.openxmlformats.org/officeDocument/2006/relationships/image" Target="../media/image37.jpeg"/><Relationship Id="rId30" Type="http://schemas.openxmlformats.org/officeDocument/2006/relationships/image" Target="../media/image36.png"/><Relationship Id="rId3" Type="http://schemas.openxmlformats.org/officeDocument/2006/relationships/image" Target="../media/image9.png"/><Relationship Id="rId29" Type="http://schemas.openxmlformats.org/officeDocument/2006/relationships/image" Target="../media/image35.png"/><Relationship Id="rId28" Type="http://schemas.openxmlformats.org/officeDocument/2006/relationships/image" Target="../media/image34.jpeg"/><Relationship Id="rId27" Type="http://schemas.openxmlformats.org/officeDocument/2006/relationships/image" Target="../media/image33.png"/><Relationship Id="rId26" Type="http://schemas.openxmlformats.org/officeDocument/2006/relationships/image" Target="../media/image32.jpeg"/><Relationship Id="rId25" Type="http://schemas.openxmlformats.org/officeDocument/2006/relationships/image" Target="../media/image31.jpeg"/><Relationship Id="rId24" Type="http://schemas.openxmlformats.org/officeDocument/2006/relationships/image" Target="../media/image30.jpeg"/><Relationship Id="rId23" Type="http://schemas.openxmlformats.org/officeDocument/2006/relationships/image" Target="../media/image29.png"/><Relationship Id="rId22" Type="http://schemas.openxmlformats.org/officeDocument/2006/relationships/image" Target="../media/image28.png"/><Relationship Id="rId21" Type="http://schemas.openxmlformats.org/officeDocument/2006/relationships/image" Target="../media/image27.jpeg"/><Relationship Id="rId20" Type="http://schemas.openxmlformats.org/officeDocument/2006/relationships/image" Target="../media/image26.jpeg"/><Relationship Id="rId2" Type="http://schemas.openxmlformats.org/officeDocument/2006/relationships/image" Target="../media/image8.jpeg"/><Relationship Id="rId19" Type="http://schemas.openxmlformats.org/officeDocument/2006/relationships/image" Target="../media/image25.jpeg"/><Relationship Id="rId18" Type="http://schemas.openxmlformats.org/officeDocument/2006/relationships/image" Target="../media/image24.jpeg"/><Relationship Id="rId17" Type="http://schemas.openxmlformats.org/officeDocument/2006/relationships/image" Target="../media/image23.png"/><Relationship Id="rId16" Type="http://schemas.openxmlformats.org/officeDocument/2006/relationships/image" Target="../media/image22.jpeg"/><Relationship Id="rId15" Type="http://schemas.openxmlformats.org/officeDocument/2006/relationships/image" Target="../media/image21.png"/><Relationship Id="rId14" Type="http://schemas.openxmlformats.org/officeDocument/2006/relationships/image" Target="../media/image20.jpeg"/><Relationship Id="rId13" Type="http://schemas.openxmlformats.org/officeDocument/2006/relationships/image" Target="../media/image19.jpeg"/><Relationship Id="rId12" Type="http://schemas.openxmlformats.org/officeDocument/2006/relationships/image" Target="../media/image18.jpeg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5" Type="http://schemas.openxmlformats.org/officeDocument/2006/relationships/notesSlide" Target="../notesSlides/notesSlide3.xml"/><Relationship Id="rId34" Type="http://schemas.openxmlformats.org/officeDocument/2006/relationships/slideLayout" Target="../slideLayouts/slideLayout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image" Target="../media/image47.png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小鹏汽车</a:t>
            </a:r>
            <a:r>
              <a:rPr lang="en-US" altLang="zh-CN" dirty="0" smtClean="0"/>
              <a:t>XX</a:t>
            </a:r>
            <a:r>
              <a:rPr lang="zh-CN" altLang="en-US" dirty="0" smtClean="0"/>
              <a:t>市授权经营意向</a:t>
            </a:r>
            <a:r>
              <a:rPr lang="zh-CN" altLang="en-US" dirty="0"/>
              <a:t>申请书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申请公司：</a:t>
            </a:r>
            <a:endParaRPr lang="zh-CN" altLang="en-US" dirty="0"/>
          </a:p>
          <a:p>
            <a:endParaRPr lang="zh-CN" altLang="en-US" sz="16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88315" y="5960745"/>
            <a:ext cx="11292840" cy="292735"/>
          </a:xfrm>
        </p:spPr>
        <p:txBody>
          <a:bodyPr/>
          <a:lstStyle/>
          <a:p>
            <a:r>
              <a:rPr lang="zh-CN" altLang="en-US" sz="1600" dirty="0" smtClean="0"/>
              <a:t>时        间</a:t>
            </a:r>
            <a:r>
              <a:rPr lang="zh-CN" altLang="en-US" sz="1600" dirty="0"/>
              <a:t>：</a:t>
            </a:r>
            <a:r>
              <a:rPr lang="zh-CN" altLang="en-US" sz="1600" dirty="0" smtClean="0"/>
              <a:t>202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/</a:t>
            </a:r>
            <a:r>
              <a:rPr lang="zh-CN" altLang="en-US" sz="1600" dirty="0"/>
              <a:t>XX/XX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5824083" y="1857382"/>
            <a:ext cx="6316856" cy="1237365"/>
          </a:xfrm>
          <a:prstGeom prst="rect">
            <a:avLst/>
          </a:prstGeom>
          <a:solidFill>
            <a:srgbClr val="E2F0D9">
              <a:alpha val="100000"/>
            </a:srgbClr>
          </a:solidFill>
        </p:spPr>
        <p:txBody>
          <a:bodyPr wrap="square" rtlCol="0">
            <a:noAutofit/>
          </a:bodyPr>
          <a:p>
            <a:r>
              <a:rPr lang="zh-CN" altLang="en-US" sz="1600">
                <a:latin typeface="阿里巴巴普惠体" charset="0"/>
                <a:ea typeface="阿里巴巴普惠体" charset="0"/>
                <a:cs typeface="阿里巴巴普惠体" charset="0"/>
              </a:rPr>
              <a:t>此申请书填写完毕后，按以下指引发送邮件：</a:t>
            </a:r>
            <a:endParaRPr lang="zh-CN" altLang="en-US" sz="1600">
              <a:latin typeface="阿里巴巴普惠体" charset="0"/>
              <a:ea typeface="阿里巴巴普惠体" charset="0"/>
              <a:cs typeface="阿里巴巴普惠体" charset="0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1.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邮件主题：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XX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城市-授权经营意向申请书--公司简称</a:t>
            </a:r>
            <a:endParaRPr lang="zh-CN" altLang="en-US" sz="1400">
              <a:solidFill>
                <a:schemeClr val="tx1"/>
              </a:solidFill>
              <a:latin typeface="阿里巴巴普惠体" charset="0"/>
              <a:ea typeface="阿里巴巴普惠体" charset="0"/>
              <a:cs typeface="阿里巴巴普惠体" charset="0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2.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邮件正文：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XX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公司（全称）申请书</a:t>
            </a:r>
            <a:endParaRPr lang="zh-CN" altLang="en-US" sz="1400">
              <a:solidFill>
                <a:schemeClr val="tx1"/>
              </a:solidFill>
              <a:latin typeface="阿里巴巴普惠体" charset="0"/>
              <a:ea typeface="阿里巴巴普惠体" charset="0"/>
              <a:cs typeface="阿里巴巴普惠体" charset="0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3.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邮件附件：附上填写完毕的申请书（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PPT\PDF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格式均可）</a:t>
            </a:r>
            <a:endParaRPr lang="en-US" altLang="zh-CN" sz="1400">
              <a:solidFill>
                <a:schemeClr val="tx1"/>
              </a:solidFill>
              <a:latin typeface="阿里巴巴普惠体" charset="0"/>
              <a:ea typeface="阿里巴巴普惠体" charset="0"/>
              <a:cs typeface="阿里巴巴普惠体" charset="0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4.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收件人：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network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-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L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@</a:t>
            </a:r>
            <a:r>
              <a:rPr lang="en-US" altLang="zh-CN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xiaopeng.com</a:t>
            </a:r>
            <a:r>
              <a:rPr lang="zh-CN" altLang="en-US" sz="1400">
                <a:solidFill>
                  <a:schemeClr val="tx1"/>
                </a:solidFill>
                <a:latin typeface="阿里巴巴普惠体" charset="0"/>
                <a:ea typeface="阿里巴巴普惠体" charset="0"/>
                <a:cs typeface="阿里巴巴普惠体" charset="0"/>
              </a:rPr>
              <a:t>，以及对应区域的渠道发展经理的邮箱</a:t>
            </a:r>
            <a:endParaRPr lang="zh-CN" altLang="en-US" sz="1400">
              <a:latin typeface="阿里巴巴普惠体" charset="0"/>
              <a:ea typeface="阿里巴巴普惠体" charset="0"/>
              <a:cs typeface="阿里巴巴普惠体" charset="0"/>
            </a:endParaRPr>
          </a:p>
        </p:txBody>
      </p:sp>
      <p:pic>
        <p:nvPicPr>
          <p:cNvPr id="6" name="图片 5" descr="upload_post_object_v2_806445187"/>
          <p:cNvPicPr>
            <a:picLocks noChangeAspect="1"/>
          </p:cNvPicPr>
          <p:nvPr/>
        </p:nvPicPr>
        <p:blipFill>
          <a:blip r:embed="rId1"/>
          <a:srcRect l="14512" t="44421" r="12833" b="12421"/>
          <a:stretch>
            <a:fillRect/>
          </a:stretch>
        </p:blipFill>
        <p:spPr>
          <a:xfrm>
            <a:off x="4320034" y="3288964"/>
            <a:ext cx="7820870" cy="1323291"/>
          </a:xfrm>
          <a:prstGeom prst="rect">
            <a:avLst/>
          </a:prstGeom>
        </p:spPr>
      </p:pic>
      <p:sp>
        <p:nvSpPr>
          <p:cNvPr id="7" name="下箭头 6"/>
          <p:cNvSpPr/>
          <p:nvPr userDrawn="1"/>
        </p:nvSpPr>
        <p:spPr>
          <a:xfrm>
            <a:off x="10101589" y="3006892"/>
            <a:ext cx="307069" cy="548338"/>
          </a:xfrm>
          <a:prstGeom prst="downArrow">
            <a:avLst/>
          </a:prstGeom>
          <a:solidFill>
            <a:srgbClr val="70AD47">
              <a:alpha val="100000"/>
            </a:srgbClr>
          </a:solidFill>
          <a:ln w="12700" cap="flat" cmpd="sng" algn="ctr">
            <a:solidFill>
              <a:srgbClr val="AEB5C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/>
              <a:t>本次申请项目说明</a:t>
            </a:r>
            <a:r>
              <a:rPr lang="zh-CN" altLang="en-US"/>
              <a:t>-</a:t>
            </a:r>
            <a:r>
              <a:rPr lang="en-US" altLang="zh-CN"/>
              <a:t>1</a:t>
            </a:r>
            <a:endParaRPr lang="zh-CN" altLang="zh-CN"/>
          </a:p>
        </p:txBody>
      </p:sp>
      <p:sp>
        <p:nvSpPr>
          <p:cNvPr id="3" name="矩形 2"/>
          <p:cNvSpPr/>
          <p:nvPr/>
        </p:nvSpPr>
        <p:spPr>
          <a:xfrm>
            <a:off x="386080" y="831215"/>
            <a:ext cx="11419205" cy="5473065"/>
          </a:xfrm>
          <a:prstGeom prst="rect">
            <a:avLst/>
          </a:prstGeom>
          <a:solidFill>
            <a:srgbClr val="ED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860" y="1914271"/>
            <a:ext cx="11133190" cy="430876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t" anchorCtr="0">
            <a:noAutofit/>
          </a:bodyPr>
          <a:lstStyle/>
          <a:p>
            <a:endParaRPr lang="zh-CN" altLang="en-US" b="1">
              <a:latin typeface="阿里巴巴普惠体 Light" panose="00020600040101010101" charset="-122"/>
              <a:ea typeface="阿里巴巴普惠体 Light" panose="00020600040101010101" charset="-122"/>
            </a:endParaRPr>
          </a:p>
          <a:p>
            <a:endParaRPr lang="zh-CN" altLang="en-US" b="1"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642" y="980440"/>
            <a:ext cx="11098382" cy="84518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endParaRPr lang="zh-CN" altLang="en-US" b="1" dirty="0"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申请城市：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XX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市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（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特别说明：如同家申请主体或集团申请商申请多个城市需分城市提交本资料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）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              </a:t>
            </a:r>
            <a:endPara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申请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门店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类型：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    </a:t>
            </a:r>
            <a:r>
              <a:rPr lang="en-US" altLang="zh-CN" b="1" dirty="0">
                <a:solidFill>
                  <a:srgbClr val="FF0000"/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√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销售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服务中心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体验店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 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服务中心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是否专营售后：   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√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是                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否（情况简介：与哪些品牌合营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……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          ）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  <a:p>
            <a:endParaRPr lang="en-US" altLang="zh-CN" dirty="0"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02352" y="1945205"/>
          <a:ext cx="10795635" cy="4246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3595"/>
                <a:gridCol w="2160270"/>
                <a:gridCol w="1259840"/>
                <a:gridCol w="2376170"/>
                <a:gridCol w="1367790"/>
                <a:gridCol w="2807970"/>
              </a:tblGrid>
              <a:tr h="78867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申请主体信息</a:t>
                      </a:r>
                      <a:endParaRPr lang="zh-CN" altLang="en-US" sz="1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经营情况</a:t>
                      </a:r>
                      <a:endParaRPr lang="zh-CN" altLang="en-US" sz="1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（如为集团申请商请描述集团情况，如非集团申请商请描述申请主体公司经营情况）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场地基本情况</a:t>
                      </a:r>
                      <a:endParaRPr lang="zh-CN" altLang="en-US" sz="1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（如有多个候选场地请描述主要意向场地）：</a:t>
                      </a: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 hMerge="1">
                  <a:tcPr/>
                </a:tc>
              </a:tr>
              <a:tr h="455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申请公司</a:t>
                      </a:r>
                      <a:endParaRPr lang="zh-CN" altLang="en-US" sz="9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(</a:t>
                      </a:r>
                      <a:r>
                        <a:rPr lang="zh-CN" altLang="en-US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录属集团如有</a:t>
                      </a:r>
                      <a:r>
                        <a:rPr lang="en-US" altLang="zh-CN" sz="9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)</a:t>
                      </a:r>
                      <a:endParaRPr lang="zh-CN" altLang="en-US" sz="9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目前主营版块业务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拟选场地位置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xx市xx区/县xx</a:t>
                      </a:r>
                      <a:endParaRPr lang="zh-CN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54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法人代表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目前在营4S店数量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场地面积（㎡）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540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控股股东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目前在营4S店品牌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场地是否已租赁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已租赁/意向租赁/自有场地</a:t>
                      </a:r>
                      <a:endParaRPr lang="zh-CN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54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注册资金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2022年度汽车版块总销售台数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场地租期剩余或预计可租赁年限（年）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473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申请公司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股权结构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目前在营4S店分布区域（省或城市）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拟选场地商圈的城市排名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46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运营小鹏的</a:t>
                      </a:r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公司股权结构</a:t>
                      </a:r>
                      <a:endParaRPr lang="zh-CN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在本次申请城市经营4S店数量及品牌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46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是否有股权代持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阿里巴巴普惠体 Light" panose="00020600040101010101" charset="-122"/>
                          <a:ea typeface="阿里巴巴普惠体 Light" panose="00020600040101010101" charset="-122"/>
                        </a:rPr>
                        <a:t>汽车板块年营业额</a:t>
                      </a:r>
                      <a:endParaRPr lang="zh-CN" altLang="en-US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阿里巴巴普惠体 Light" panose="00020600040101010101" charset="-122"/>
                        <a:ea typeface="阿里巴巴普惠体 Light" panose="0002060004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10515" y="648970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zh-CN">
                <a:sym typeface="+mn-ea"/>
              </a:rPr>
              <a:t>本次申请项目说明</a:t>
            </a:r>
            <a:r>
              <a:rPr lang="zh-CN" altLang="en-US">
                <a:sym typeface="+mn-ea"/>
              </a:rPr>
              <a:t>-</a:t>
            </a:r>
            <a:r>
              <a:rPr lang="en-US" altLang="zh-CN">
                <a:sym typeface="+mn-ea"/>
              </a:rPr>
              <a:t>2</a:t>
            </a:r>
            <a:endParaRPr lang="zh-CN" altLang="zh-CN"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431834" y="976694"/>
          <a:ext cx="113284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610"/>
                <a:gridCol w="733064"/>
                <a:gridCol w="1701805"/>
                <a:gridCol w="2067692"/>
                <a:gridCol w="2015079"/>
                <a:gridCol w="1416050"/>
                <a:gridCol w="1416050"/>
                <a:gridCol w="141605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序号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获奖时间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颁奖公司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获奖级别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（公司级、大区级等）</a:t>
                      </a:r>
                      <a:endParaRPr lang="zh-CN" altLang="en-US" sz="12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获奖名称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经销商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体系排名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获奖的</a:t>
                      </a:r>
                      <a:r>
                        <a:rPr lang="en-US" altLang="zh-CN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4S</a:t>
                      </a: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店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其他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431833" y="3091626"/>
          <a:ext cx="113284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99"/>
                <a:gridCol w="995556"/>
                <a:gridCol w="1199772"/>
                <a:gridCol w="961520"/>
                <a:gridCol w="1148718"/>
                <a:gridCol w="645893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序号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职位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姓名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学历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工作年限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主要工作经历</a:t>
                      </a:r>
                      <a:endParaRPr lang="zh-CN" altLang="en-US" sz="1800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大股东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595959"/>
                          </a:solidFill>
                          <a:latin typeface="阿里巴巴普惠体" charset="0"/>
                          <a:ea typeface="阿里巴巴普惠体" charset="0"/>
                          <a:cs typeface="阿里巴巴普惠体" charset="0"/>
                        </a:rPr>
                        <a:t>拟任总经理</a:t>
                      </a:r>
                      <a:endParaRPr lang="zh-CN" altLang="en-US">
                        <a:solidFill>
                          <a:srgbClr val="595959"/>
                        </a:solidFill>
                        <a:latin typeface="阿里巴巴普惠体" charset="0"/>
                        <a:ea typeface="阿里巴巴普惠体" charset="0"/>
                        <a:cs typeface="阿里巴巴普惠体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>
                <a:sym typeface="+mn-ea"/>
              </a:rPr>
              <a:t>选址基本信息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86080" y="831215"/>
            <a:ext cx="11419205" cy="5473065"/>
          </a:xfrm>
          <a:prstGeom prst="rect">
            <a:avLst/>
          </a:prstGeom>
          <a:solidFill>
            <a:srgbClr val="ED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4370" y="1041400"/>
            <a:ext cx="3691255" cy="511365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选址情况（以下为示例）简述：</a:t>
            </a:r>
            <a:endParaRPr lang="zh-CN" b="1" dirty="0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  </a:t>
            </a:r>
            <a:r>
              <a:rPr 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选址位于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汽车城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汽车商圈，周边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1km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半径内在营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4S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店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家。</a:t>
            </a:r>
            <a:endParaRPr lang="zh-CN" altLang="en-US" sz="1600" b="1" dirty="0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    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建筑面积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平米，目前为在营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品牌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4S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店（或在建中）。前店后厂，场地内自带停车位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个，电容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 kw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。周边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公里内有车管所。</a:t>
            </a:r>
            <a:endParaRPr lang="zh-CN" altLang="en-US" b="1" dirty="0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选址展厅正面临街，门前道路为双向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车道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与</a:t>
            </a:r>
            <a:r>
              <a:rPr lang="en-US" altLang="zh-CN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xx</a:t>
            </a:r>
            <a:r>
              <a:rPr lang="zh-CN" altLang="en-US" sz="1600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  <a:t>品牌共用进出口。</a:t>
            </a:r>
            <a:br>
              <a:rPr lang="en-US" altLang="zh-CN" b="1" dirty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</a:rPr>
            </a:br>
            <a:endParaRPr lang="zh-CN" altLang="en-US" sz="1600" dirty="0">
              <a:solidFill>
                <a:schemeClr val="bg1"/>
              </a:solidFill>
              <a:latin typeface="华康金刚黑A Light" panose="020B0300000000000000" pitchFamily="34" charset="-122"/>
              <a:ea typeface="华康金刚黑A Light" panose="020B0300000000000000" pitchFamily="34" charset="-122"/>
            </a:endParaRPr>
          </a:p>
        </p:txBody>
      </p:sp>
      <p:pic>
        <p:nvPicPr>
          <p:cNvPr id="55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515" y="-650928"/>
            <a:ext cx="45719" cy="53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AutoShape 6" descr="Kia Motors New 2021 Logo PNG vector in SVG, PDF, AI, CDR format"/>
          <p:cNvSpPr>
            <a:spLocks noChangeAspect="1" noChangeArrowheads="1"/>
          </p:cNvSpPr>
          <p:nvPr/>
        </p:nvSpPr>
        <p:spPr bwMode="auto">
          <a:xfrm>
            <a:off x="13475879" y="197624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637045" y="1020445"/>
            <a:ext cx="6758867" cy="5077274"/>
            <a:chOff x="4253647" y="1034475"/>
            <a:chExt cx="6758867" cy="5077274"/>
          </a:xfrm>
        </p:grpSpPr>
        <p:sp>
          <p:nvSpPr>
            <p:cNvPr id="46" name="文本框 45"/>
            <p:cNvSpPr txBox="1"/>
            <p:nvPr/>
          </p:nvSpPr>
          <p:spPr>
            <a:xfrm>
              <a:off x="7913279" y="3053412"/>
              <a:ext cx="1220597" cy="2288183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170180" lvl="2" indent="-170180" algn="l">
                <a:lnSpc>
                  <a:spcPct val="100000"/>
                </a:lnSpc>
                <a:spcBef>
                  <a:spcPts val="100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rgbClr val="727171"/>
                </a:solidFill>
                <a:latin typeface="华康金刚黑A Light" panose="020B0300000000000000" pitchFamily="34" charset="-122"/>
                <a:ea typeface="华康金刚黑A Light" panose="020B0300000000000000" pitchFamily="34" charset="-122"/>
                <a:cs typeface="华康金刚黑A Light" panose="020B0300000000000000" pitchFamily="34" charset="-122"/>
                <a:sym typeface="+mn-ea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647" y="1034475"/>
              <a:ext cx="6758867" cy="507727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264" y="1902281"/>
              <a:ext cx="189519" cy="194280"/>
            </a:xfrm>
            <a:prstGeom prst="rect">
              <a:avLst/>
            </a:prstGeom>
            <a:ln w="19050">
              <a:solidFill>
                <a:srgbClr val="23F989"/>
              </a:solidFill>
            </a:ln>
          </p:spPr>
        </p:pic>
        <p:pic>
          <p:nvPicPr>
            <p:cNvPr id="45" name="Picture 3" descr="C:\Users\Administrator\Desktop\201793083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87" y="1230024"/>
              <a:ext cx="406358" cy="2198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318" y="5586365"/>
              <a:ext cx="459573" cy="24680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" name="Picture 4" descr="C:\Users\Administrator\Desktop\u=1111459377,3331361035&amp;fm=26&amp;gp=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861" y="4082396"/>
              <a:ext cx="282863" cy="198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C:\Users\Administrator\Desktop\2211283731a3b5825e880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585" y="2243341"/>
              <a:ext cx="277466" cy="1750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Administrator\Desktop\tim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123" y="1864065"/>
              <a:ext cx="248183" cy="2305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100" descr="奥迪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476" y="4052855"/>
              <a:ext cx="287207" cy="1659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3" name="图片 31" descr="宝马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290" y="1291310"/>
              <a:ext cx="240761" cy="21999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4" name="object 7"/>
            <p:cNvSpPr>
              <a:spLocks noChangeArrowheads="1"/>
            </p:cNvSpPr>
            <p:nvPr/>
          </p:nvSpPr>
          <p:spPr bwMode="auto">
            <a:xfrm>
              <a:off x="7144124" y="4037025"/>
              <a:ext cx="287207" cy="2027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9050">
              <a:solidFill>
                <a:schemeClr val="tx1"/>
              </a:solidFill>
              <a:miter lim="800000"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1026" name="Picture 2" descr="华为汽车问界汽车logo标志AI矢量图片免抠素材- 设计盒子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752" y="2173070"/>
              <a:ext cx="253473" cy="253473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名爵汽车标志大全及名字图片免抠素材- 设计盒子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1" t="17035" r="23991" b="18656"/>
            <a:stretch>
              <a:fillRect/>
            </a:stretch>
          </p:blipFill>
          <p:spPr bwMode="auto">
            <a:xfrm>
              <a:off x="8544967" y="2449614"/>
              <a:ext cx="194280" cy="1823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Kia finally ditches its chintzy logo with total rebrand - CNE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679" y="2773297"/>
              <a:ext cx="351795" cy="197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郑州日产,nissan，标志-标志素材-图片预览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1" t="9863" r="2957" b="5334"/>
            <a:stretch>
              <a:fillRect/>
            </a:stretch>
          </p:blipFill>
          <p:spPr bwMode="auto">
            <a:xfrm>
              <a:off x="9201525" y="2882796"/>
              <a:ext cx="250658" cy="2319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为更好地实现可持续发展，极氪智能科技探索外部融资方案: 媒体中心– 浙江吉利控股集团有限公司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377" y="3311357"/>
              <a:ext cx="378227" cy="188573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五菱汽车logo-快图网-免费PNG图片免抠PNG高清背景素材库kuaipng.com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5" t="26904" r="14135" b="26904"/>
            <a:stretch>
              <a:fillRect/>
            </a:stretch>
          </p:blipFill>
          <p:spPr bwMode="auto">
            <a:xfrm>
              <a:off x="9048294" y="3616210"/>
              <a:ext cx="294375" cy="1895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上汽大通logo标识素材免费下载_觅元素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9" t="11648" r="8779" b="11648"/>
            <a:stretch>
              <a:fillRect/>
            </a:stretch>
          </p:blipFill>
          <p:spPr bwMode="auto">
            <a:xfrm>
              <a:off x="9294990" y="2547576"/>
              <a:ext cx="253473" cy="2358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968" y="3171268"/>
              <a:ext cx="251784" cy="2924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斯威汽车】斯威汽车商城_SWM是什么牌子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4" t="14944" r="15214" b="22112"/>
            <a:stretch>
              <a:fillRect/>
            </a:stretch>
          </p:blipFill>
          <p:spPr bwMode="auto">
            <a:xfrm>
              <a:off x="8955452" y="4104958"/>
              <a:ext cx="183214" cy="1657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金杯汽车LOGO设计含义及理念_金杯汽车商标图片_ - 艺点创意商城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3" t="33217" r="16203" b="33217"/>
            <a:stretch>
              <a:fillRect/>
            </a:stretch>
          </p:blipFill>
          <p:spPr bwMode="auto">
            <a:xfrm>
              <a:off x="8957835" y="3922057"/>
              <a:ext cx="322028" cy="1599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高清黑色的Arcfox极狐汽车标志品牌logo png免抠图片素材- 设计盒子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151" y="3636519"/>
              <a:ext cx="218334" cy="287037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比亚迪车标，比亚迪LOGO，比亚迪车标图案、矢量图及含义由来- 车标网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4" t="24025" r="13474" b="24025"/>
            <a:stretch>
              <a:fillRect/>
            </a:stretch>
          </p:blipFill>
          <p:spPr bwMode="auto">
            <a:xfrm>
              <a:off x="7068119" y="2767839"/>
              <a:ext cx="357963" cy="102113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0" descr="比亚迪车标，比亚迪LOGO，比亚迪车标图案、矢量图及含义由来- 车标网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4" t="24025" r="13474" b="24025"/>
            <a:stretch>
              <a:fillRect/>
            </a:stretch>
          </p:blipFill>
          <p:spPr bwMode="auto">
            <a:xfrm>
              <a:off x="7203729" y="3242651"/>
              <a:ext cx="482859" cy="1377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岚图汽车_百度百科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" t="25541" r="4963" b="25541"/>
            <a:stretch>
              <a:fillRect/>
            </a:stretch>
          </p:blipFill>
          <p:spPr bwMode="auto">
            <a:xfrm>
              <a:off x="7503561" y="2732727"/>
              <a:ext cx="317333" cy="172338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特斯拉TESLA汽车标志矢量图- PSD素材网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0" t="9585" r="29470" b="9585"/>
            <a:stretch>
              <a:fillRect/>
            </a:stretch>
          </p:blipFill>
          <p:spPr bwMode="auto">
            <a:xfrm>
              <a:off x="7342918" y="2252745"/>
              <a:ext cx="205548" cy="308112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菲亚特克莱斯勒集团旗下各大品牌(下)_厂商介绍_汽车文化_汽车百科_汽车之家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64"/>
            <a:stretch>
              <a:fillRect/>
            </a:stretch>
          </p:blipFill>
          <p:spPr bwMode="auto">
            <a:xfrm>
              <a:off x="6636666" y="4060586"/>
              <a:ext cx="295758" cy="1670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哪吒汽车logo矢量图- 设计之家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t="32711" r="7201" b="32711"/>
            <a:stretch>
              <a:fillRect/>
            </a:stretch>
          </p:blipFill>
          <p:spPr bwMode="auto">
            <a:xfrm>
              <a:off x="7300698" y="1262223"/>
              <a:ext cx="606417" cy="176843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燃油车终结者，零跑C11增程今日预售_老虎社区_美港股上老虎- 老虎社区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4454"/>
            <a:stretch>
              <a:fillRect/>
            </a:stretch>
          </p:blipFill>
          <p:spPr bwMode="auto">
            <a:xfrm>
              <a:off x="8719313" y="1898588"/>
              <a:ext cx="237830" cy="203450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欧拉ORA的主页- 旗舰店账号- 抖音"/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 r="10975" b="11081"/>
            <a:stretch>
              <a:fillRect/>
            </a:stretch>
          </p:blipFill>
          <p:spPr bwMode="auto">
            <a:xfrm>
              <a:off x="8263623" y="1896898"/>
              <a:ext cx="171110" cy="194280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深蓝汽车logo-快图网-免费PNG图片免抠PNG高清背景素材库kuaipng.com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77" b="31777"/>
            <a:stretch>
              <a:fillRect/>
            </a:stretch>
          </p:blipFill>
          <p:spPr bwMode="auto">
            <a:xfrm>
              <a:off x="8769786" y="4626463"/>
              <a:ext cx="439861" cy="160314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广汽传祺logo-快图网-免费PNG图片免抠PNG高清背景素材库kuaipng.com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29" b="29429"/>
            <a:stretch>
              <a:fillRect/>
            </a:stretch>
          </p:blipFill>
          <p:spPr bwMode="auto">
            <a:xfrm>
              <a:off x="8673664" y="4963303"/>
              <a:ext cx="485278" cy="166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台灣本田重機| Honda Motorcycle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t="8239" r="8572" b="8239"/>
            <a:stretch>
              <a:fillRect/>
            </a:stretch>
          </p:blipFill>
          <p:spPr bwMode="auto">
            <a:xfrm>
              <a:off x="8684279" y="5249221"/>
              <a:ext cx="251310" cy="1847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32">
              <a:alphaModFix amt="59000"/>
            </a:blip>
            <a:srcRect l="12951" t="12211" r="11818" b="13513"/>
            <a:stretch>
              <a:fillRect/>
            </a:stretch>
          </p:blipFill>
          <p:spPr>
            <a:xfrm>
              <a:off x="6228738" y="4459364"/>
              <a:ext cx="2155986" cy="1505080"/>
            </a:xfrm>
            <a:prstGeom prst="rect">
              <a:avLst/>
            </a:prstGeom>
          </p:spPr>
        </p:pic>
        <p:pic>
          <p:nvPicPr>
            <p:cNvPr id="6" name="图片 5" descr="飞书20230407-104551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599488" y="4563846"/>
              <a:ext cx="185057" cy="185057"/>
            </a:xfrm>
            <a:prstGeom prst="rect">
              <a:avLst/>
            </a:prstGeom>
          </p:spPr>
        </p:pic>
        <p:sp>
          <p:nvSpPr>
            <p:cNvPr id="95" name="矩形标注 94"/>
            <p:cNvSpPr/>
            <p:nvPr/>
          </p:nvSpPr>
          <p:spPr bwMode="auto">
            <a:xfrm>
              <a:off x="5342177" y="4181562"/>
              <a:ext cx="787429" cy="307077"/>
            </a:xfrm>
            <a:prstGeom prst="wedgeRectCallout">
              <a:avLst>
                <a:gd name="adj1" fmla="val 105722"/>
                <a:gd name="adj2" fmla="val 781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拟选址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84" name="Picture 60" descr="长安车标，长安LOGO，长安车标图案、矢量图及含义由来- 车标网"/>
            <p:cNvPicPr>
              <a:picLocks noChangeAspect="1" noChangeArrowheads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8" r="22728"/>
            <a:stretch>
              <a:fillRect/>
            </a:stretch>
          </p:blipFill>
          <p:spPr bwMode="auto">
            <a:xfrm>
              <a:off x="6167943" y="1813281"/>
              <a:ext cx="327023" cy="24050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合创汽车logo横版, - 伤感说说吧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8" t="20984" r="6948" b="13508"/>
            <a:stretch>
              <a:fillRect/>
            </a:stretch>
          </p:blipFill>
          <p:spPr bwMode="auto">
            <a:xfrm>
              <a:off x="6287407" y="3289996"/>
              <a:ext cx="333206" cy="149098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星途汽车logo标志矢量图- 设计之家"/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5" t="31687" r="14670" b="31196"/>
            <a:stretch>
              <a:fillRect/>
            </a:stretch>
          </p:blipFill>
          <p:spPr bwMode="auto">
            <a:xfrm>
              <a:off x="6282860" y="3083726"/>
              <a:ext cx="435135" cy="1666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阿维塔新Logo曝光，具体品牌战略或在本月下旬发布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651" y="1842474"/>
              <a:ext cx="379412" cy="201149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奇瑞车标，奇瑞LOGO，奇瑞车标图案、矢量图及含义由来- 车标网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667" y="2248538"/>
              <a:ext cx="363334" cy="2027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</p:pic>
        <p:pic>
          <p:nvPicPr>
            <p:cNvPr id="1038" name="Picture 14" descr="广汽埃安：9月15日举办埃安品牌发布会，新logo将亮相– 随客网"/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/>
            <a:stretch>
              <a:fillRect/>
            </a:stretch>
          </p:blipFill>
          <p:spPr bwMode="auto">
            <a:xfrm>
              <a:off x="9645301" y="3463757"/>
              <a:ext cx="397505" cy="171822"/>
            </a:xfrm>
            <a:prstGeom prst="rect">
              <a:avLst/>
            </a:prstGeom>
            <a:noFill/>
            <a:ln w="19050">
              <a:solidFill>
                <a:srgbClr val="23F98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三马名车设计图__海报设计_广告设计_设计图库_昵图网nipic.com"/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6" t="24837" r="29286" b="7250"/>
            <a:stretch>
              <a:fillRect/>
            </a:stretch>
          </p:blipFill>
          <p:spPr bwMode="auto">
            <a:xfrm>
              <a:off x="6239804" y="3830232"/>
              <a:ext cx="271601" cy="44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8818245" y="6097905"/>
            <a:ext cx="2670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选用地图比例尺：</a:t>
            </a:r>
            <a:r>
              <a:rPr lang="en-US" altLang="zh-CN" sz="1200"/>
              <a:t>20m-100m</a:t>
            </a:r>
            <a:endParaRPr lang="en-US" altLang="zh-CN" sz="1200"/>
          </a:p>
        </p:txBody>
      </p:sp>
      <p:sp>
        <p:nvSpPr>
          <p:cNvPr id="9" name="矩形 8"/>
          <p:cNvSpPr/>
          <p:nvPr>
            <p:custDataLst>
              <p:tags r:id="rId41"/>
            </p:custDataLst>
          </p:nvPr>
        </p:nvSpPr>
        <p:spPr>
          <a:xfrm>
            <a:off x="310515" y="649859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>
                <a:sym typeface="+mn-ea"/>
              </a:rPr>
              <a:t>选址基本布局及尺寸</a:t>
            </a:r>
            <a:endParaRPr lang="zh-CN" altLang="en-US" dirty="0"/>
          </a:p>
        </p:txBody>
      </p:sp>
      <p:pic>
        <p:nvPicPr>
          <p:cNvPr id="55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515" y="-650928"/>
            <a:ext cx="45719" cy="53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AutoShape 6" descr="Kia Motors New 2021 Logo PNG vector in SVG, PDF, AI, CDR format"/>
          <p:cNvSpPr>
            <a:spLocks noChangeAspect="1" noChangeArrowheads="1"/>
          </p:cNvSpPr>
          <p:nvPr/>
        </p:nvSpPr>
        <p:spPr bwMode="auto">
          <a:xfrm>
            <a:off x="13475879" y="197624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10515" y="649859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864995" y="847090"/>
            <a:ext cx="3450590" cy="18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1879600" y="2466975"/>
            <a:ext cx="342000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359025" y="4498975"/>
            <a:ext cx="2957195" cy="12407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6"/>
            </p:custDataLst>
          </p:nvPr>
        </p:nvSpPr>
        <p:spPr>
          <a:xfrm>
            <a:off x="3040380" y="17297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机电区域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129280" y="5810885"/>
            <a:ext cx="908050" cy="530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latin typeface="华康金刚黑A Semibold" panose="020B0600000000000000" charset="-122"/>
                <a:ea typeface="华康金刚黑A Semibold" panose="020B0600000000000000" charset="-122"/>
              </a:rPr>
              <a:t>出入口</a:t>
            </a:r>
            <a:endParaRPr lang="zh-CN" altLang="en-US" b="1">
              <a:latin typeface="华康金刚黑A Semibold" panose="020B0600000000000000" charset="-122"/>
              <a:ea typeface="华康金刚黑A Semibold" panose="020B06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547235" y="2000250"/>
            <a:ext cx="993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华康金刚黑A Semibold" panose="020B0600000000000000" charset="-122"/>
                <a:ea typeface="华康金刚黑A Semibold" panose="020B0600000000000000" charset="-122"/>
              </a:rPr>
              <a:t>入</a:t>
            </a:r>
            <a:endParaRPr lang="zh-CN" altLang="en-US" b="1">
              <a:latin typeface="华康金刚黑A Semibold" panose="020B0600000000000000" charset="-122"/>
              <a:ea typeface="华康金刚黑A Semibold" panose="020B0600000000000000" charset="-122"/>
            </a:endParaRPr>
          </a:p>
          <a:p>
            <a:r>
              <a:rPr lang="zh-CN" altLang="en-US" b="1">
                <a:latin typeface="华康金刚黑A Semibold" panose="020B0600000000000000" charset="-122"/>
                <a:ea typeface="华康金刚黑A Semibold" panose="020B0600000000000000" charset="-122"/>
              </a:rPr>
              <a:t>口</a:t>
            </a:r>
            <a:endParaRPr lang="zh-CN" altLang="en-US" b="1">
              <a:latin typeface="华康金刚黑A Semibold" panose="020B0600000000000000" charset="-122"/>
              <a:ea typeface="华康金刚黑A Semibold" panose="020B0600000000000000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1879600" y="847090"/>
            <a:ext cx="3435985" cy="1894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286635" y="2741295"/>
            <a:ext cx="3029585" cy="1755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2359025" y="3535680"/>
            <a:ext cx="2957195" cy="965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3252470" y="298196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交付区域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3252470" y="487108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销售展厅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3040380" y="159067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售后区域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933450" y="577088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租赁范围红线</a:t>
            </a:r>
            <a:endParaRPr lang="zh-CN" altLang="en-US" sz="1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1879600" y="2616200"/>
            <a:ext cx="478790" cy="18859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1334135" y="741680"/>
            <a:ext cx="4532630" cy="5363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2946400" y="387794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办公和客休区域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1879600" y="3012440"/>
            <a:ext cx="411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后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20"/>
            </p:custDataLst>
          </p:nvPr>
        </p:nvCxnSpPr>
        <p:spPr>
          <a:xfrm>
            <a:off x="1330960" y="6234430"/>
            <a:ext cx="4536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21"/>
            </p:custDataLst>
          </p:nvPr>
        </p:nvCxnSpPr>
        <p:spPr>
          <a:xfrm flipV="1">
            <a:off x="6003925" y="761365"/>
            <a:ext cx="0" cy="53162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6003925" y="3660140"/>
            <a:ext cx="5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85m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23"/>
            </p:custDataLst>
          </p:nvPr>
        </p:nvCxnSpPr>
        <p:spPr>
          <a:xfrm>
            <a:off x="2359025" y="5478780"/>
            <a:ext cx="293306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24"/>
            </p:custDataLst>
          </p:nvPr>
        </p:nvCxnSpPr>
        <p:spPr>
          <a:xfrm flipH="1">
            <a:off x="5383530" y="857250"/>
            <a:ext cx="0" cy="48393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25"/>
            </p:custDataLst>
          </p:nvPr>
        </p:nvSpPr>
        <p:spPr>
          <a:xfrm>
            <a:off x="3968750" y="5243830"/>
            <a:ext cx="1323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30m</a:t>
            </a:r>
            <a:endParaRPr lang="en-US" altLang="zh-CN" sz="1400"/>
          </a:p>
        </p:txBody>
      </p:sp>
      <p:sp>
        <p:nvSpPr>
          <p:cNvPr id="40" name="文本框 39"/>
          <p:cNvSpPr txBox="1"/>
          <p:nvPr>
            <p:custDataLst>
              <p:tags r:id="rId26"/>
            </p:custDataLst>
          </p:nvPr>
        </p:nvSpPr>
        <p:spPr>
          <a:xfrm>
            <a:off x="5311140" y="3252470"/>
            <a:ext cx="1323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65m</a:t>
            </a:r>
            <a:endParaRPr lang="en-US" altLang="zh-CN" sz="1400"/>
          </a:p>
        </p:txBody>
      </p:sp>
      <p:cxnSp>
        <p:nvCxnSpPr>
          <p:cNvPr id="41" name="直接箭头连接符 40"/>
          <p:cNvCxnSpPr/>
          <p:nvPr>
            <p:custDataLst>
              <p:tags r:id="rId27"/>
            </p:custDataLst>
          </p:nvPr>
        </p:nvCxnSpPr>
        <p:spPr>
          <a:xfrm flipV="1">
            <a:off x="1879600" y="4834255"/>
            <a:ext cx="47117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8"/>
            </p:custDataLst>
          </p:nvPr>
        </p:nvSpPr>
        <p:spPr>
          <a:xfrm>
            <a:off x="1864995" y="4514850"/>
            <a:ext cx="1323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8m</a:t>
            </a:r>
            <a:endParaRPr lang="en-US" altLang="zh-CN" sz="140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466840" y="2000250"/>
            <a:ext cx="5368290" cy="4026535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31"/>
            </p:custDataLst>
          </p:nvPr>
        </p:nvSpPr>
        <p:spPr>
          <a:xfrm>
            <a:off x="7383145" y="3535680"/>
            <a:ext cx="3709035" cy="91186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32"/>
            </p:custDataLst>
          </p:nvPr>
        </p:nvSpPr>
        <p:spPr>
          <a:xfrm>
            <a:off x="3252470" y="6165215"/>
            <a:ext cx="5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55m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33"/>
            </p:custDataLst>
          </p:nvPr>
        </p:nvSpPr>
        <p:spPr>
          <a:xfrm>
            <a:off x="6466840" y="1561465"/>
            <a:ext cx="2670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/>
              <a:t>外立面照片：展厅外立面高度</a:t>
            </a:r>
            <a:r>
              <a:rPr lang="en-US" altLang="zh-CN" sz="1200"/>
              <a:t>xxm</a:t>
            </a:r>
            <a:endParaRPr lang="en-US" altLang="zh-CN" sz="1200"/>
          </a:p>
          <a:p>
            <a:r>
              <a:rPr lang="zh-CN" altLang="en-US" sz="1200"/>
              <a:t>（外立面用红框标注）</a:t>
            </a:r>
            <a:endParaRPr lang="zh-CN" alt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 rot="17280000" flipV="1">
            <a:off x="7212330" y="5382260"/>
            <a:ext cx="822325" cy="40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选址场外图片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080" y="831215"/>
            <a:ext cx="11419205" cy="5473065"/>
          </a:xfrm>
          <a:prstGeom prst="rect">
            <a:avLst/>
          </a:prstGeom>
          <a:solidFill>
            <a:srgbClr val="EDF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650" y="961390"/>
            <a:ext cx="3015615" cy="550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店铺选址左侧照</a:t>
            </a:r>
            <a:endParaRPr lang="zh-CN" altLang="en-US" b="1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69025" y="961390"/>
            <a:ext cx="5448935" cy="5505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场地选址右侧照片</a:t>
            </a:r>
            <a:endParaRPr lang="zh-CN" altLang="en-US" b="1" dirty="0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860" y="1684655"/>
            <a:ext cx="5478145" cy="449008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t" anchorCtr="0">
            <a:noAutofit/>
          </a:bodyPr>
          <a:lstStyle/>
          <a:p>
            <a:pPr algn="l"/>
            <a:endParaRPr lang="zh-CN" altLang="en-US" b="1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961390"/>
            <a:ext cx="5476875" cy="55054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场地</a:t>
            </a:r>
            <a:r>
              <a:rPr lang="zh-CN" altLang="en-US" b="1" dirty="0" smtClean="0">
                <a:solidFill>
                  <a:schemeClr val="tx1"/>
                </a:solidFill>
                <a:latin typeface="阿里巴巴普惠体 Light" panose="00020600040101010101" charset="-122"/>
                <a:ea typeface="阿里巴巴普惠体 Light" panose="00020600040101010101" charset="-122"/>
                <a:sym typeface="+mn-ea"/>
              </a:rPr>
              <a:t>选址左侧照片</a:t>
            </a:r>
            <a:endParaRPr lang="zh-CN" altLang="en-US" b="1" dirty="0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2360" y="1684655"/>
            <a:ext cx="5428615" cy="449008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  <a:prstDash val="solid"/>
          </a:ln>
          <a:effectLst/>
        </p:spPr>
        <p:txBody>
          <a:bodyPr wrap="square" rtlCol="0" anchor="t" anchorCtr="0">
            <a:noAutofit/>
          </a:bodyPr>
          <a:lstStyle/>
          <a:p>
            <a:pPr algn="l"/>
            <a:endParaRPr lang="zh-CN" altLang="en-US" b="1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  <a:p>
            <a:pPr algn="l"/>
            <a:endParaRPr lang="zh-CN" altLang="en-US" b="1">
              <a:solidFill>
                <a:schemeClr val="tx1"/>
              </a:solidFill>
              <a:latin typeface="阿里巴巴普惠体 Light" panose="00020600040101010101" charset="-122"/>
              <a:ea typeface="阿里巴巴普惠体 Light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3450" y="4429760"/>
            <a:ext cx="670560" cy="8597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67690" y="5998845"/>
            <a:ext cx="173355" cy="173355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stCxn id="6" idx="0"/>
          </p:cNvCxnSpPr>
          <p:nvPr/>
        </p:nvCxnSpPr>
        <p:spPr>
          <a:xfrm flipV="1">
            <a:off x="654685" y="5289550"/>
            <a:ext cx="86360" cy="70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741045" y="5640705"/>
            <a:ext cx="822325" cy="40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624320" y="4429760"/>
            <a:ext cx="670560" cy="8597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3" idx="0"/>
          </p:cNvCxnSpPr>
          <p:nvPr>
            <p:custDataLst>
              <p:tags r:id="rId4"/>
            </p:custDataLst>
          </p:nvPr>
        </p:nvCxnSpPr>
        <p:spPr>
          <a:xfrm rot="17280000" flipV="1">
            <a:off x="7239635" y="5530850"/>
            <a:ext cx="86360" cy="70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H="1" flipV="1">
            <a:off x="7532546" y="5169783"/>
            <a:ext cx="154226" cy="87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>
            <p:custDataLst>
              <p:tags r:id="rId6"/>
            </p:custDataLst>
          </p:nvPr>
        </p:nvSpPr>
        <p:spPr>
          <a:xfrm rot="17280000">
            <a:off x="7602220" y="5976620"/>
            <a:ext cx="173355" cy="173355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1045" y="599884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拍摄视角</a:t>
            </a:r>
            <a:endParaRPr lang="zh-CN" altLang="en-US" sz="1000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932295" y="595376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拍摄视角</a:t>
            </a:r>
            <a:endParaRPr lang="zh-CN" altLang="en-US" sz="1000"/>
          </a:p>
        </p:txBody>
      </p:sp>
      <p:sp>
        <p:nvSpPr>
          <p:cNvPr id="21" name="文本框 20"/>
          <p:cNvSpPr txBox="1"/>
          <p:nvPr/>
        </p:nvSpPr>
        <p:spPr>
          <a:xfrm>
            <a:off x="933450" y="4721860"/>
            <a:ext cx="115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拟选址</a:t>
            </a:r>
            <a:endParaRPr lang="zh-CN" altLang="en-US" sz="1200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6642100" y="4721860"/>
            <a:ext cx="115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拟选址</a:t>
            </a:r>
            <a:endParaRPr lang="zh-CN" altLang="en-US" sz="1200"/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310515" y="649859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选址场内</a:t>
            </a:r>
            <a:r>
              <a:rPr lang="zh-CN" altLang="en-US" dirty="0">
                <a:sym typeface="+mn-ea"/>
              </a:rPr>
              <a:t>照片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576695" y="822960"/>
            <a:ext cx="5118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5995" y="822325"/>
            <a:ext cx="486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75995" y="3630930"/>
            <a:ext cx="486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53200" y="3623310"/>
            <a:ext cx="515356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金刚黑A Medium" panose="020B0500000000000000" pitchFamily="34" charset="-122"/>
              <a:ea typeface="华康金刚黑A Medium" panose="020B05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5445" y="873125"/>
            <a:ext cx="459740" cy="2002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销售展厅内部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5445" y="3712210"/>
            <a:ext cx="459740" cy="2002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客休区域内部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93460" y="873125"/>
            <a:ext cx="459740" cy="2002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售后车间内部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1535" y="3712210"/>
            <a:ext cx="461665" cy="2002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停车场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10515" y="649859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销售服务中心</a:t>
            </a:r>
            <a:r>
              <a:rPr lang="en-US" altLang="zh-CN" dirty="0" smtClean="0"/>
              <a:t>/</a:t>
            </a:r>
            <a:r>
              <a:rPr lang="zh-CN" altLang="en-US" dirty="0" smtClean="0"/>
              <a:t>体验中心各级别面积参考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1010" y="876935"/>
          <a:ext cx="11163300" cy="5201920"/>
        </p:xfrm>
        <a:graphic>
          <a:graphicData uri="http://schemas.openxmlformats.org/drawingml/2006/table">
            <a:tbl>
              <a:tblPr/>
              <a:tblGrid>
                <a:gridCol w="999490"/>
                <a:gridCol w="999490"/>
                <a:gridCol w="999490"/>
                <a:gridCol w="741680"/>
                <a:gridCol w="742950"/>
                <a:gridCol w="741680"/>
                <a:gridCol w="742950"/>
                <a:gridCol w="741680"/>
                <a:gridCol w="742950"/>
                <a:gridCol w="741680"/>
                <a:gridCol w="742950"/>
                <a:gridCol w="741680"/>
                <a:gridCol w="742950"/>
                <a:gridCol w="741680"/>
              </a:tblGrid>
              <a:tr h="922020">
                <a:tc gridSpan="3"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门店类型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总面积</a:t>
                      </a:r>
                      <a:br>
                        <a:rPr lang="zh-CN" altLang="en-US" sz="1400" b="1" i="0" u="none" strike="noStrike" dirty="0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 dirty="0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（㎡）</a:t>
                      </a:r>
                      <a:endParaRPr lang="zh-CN" altLang="en-US" sz="1400" b="1" i="0" u="none" strike="noStrike" dirty="0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销售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面积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（㎡）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交付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面积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（㎡）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售后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面积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（㎡）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展车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数量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（个）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总工位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（个）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机电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工位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（个）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交付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工位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（个）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充电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设备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展厅正面门头宽</a:t>
                      </a:r>
                      <a:b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</a:t>
                      </a:r>
                      <a:r>
                        <a:rPr lang="en-US" altLang="zh-CN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m)</a:t>
                      </a:r>
                      <a:endParaRPr lang="en-US" altLang="zh-CN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1F2329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选址要求</a:t>
                      </a:r>
                      <a:endParaRPr lang="zh-CN" altLang="en-US" sz="1400" b="1" i="0" u="none" strike="noStrike">
                        <a:solidFill>
                          <a:srgbClr val="1F2329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14"/>
                    </a:solidFill>
                  </a:tcPr>
                </a:tc>
              </a:tr>
              <a:tr h="427990"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体验</a:t>
                      </a:r>
                      <a:b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中心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商超体验中心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商超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商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圈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990">
                <a:tc vMerge="1">
                  <a:tcPr/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汽车城体验中心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/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汽车商圈（汽车城）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0">
                <a:tc rowSpan="8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销售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服务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中心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核心</a:t>
                      </a:r>
                      <a:endParaRPr lang="en-US" altLang="zh-CN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城市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S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700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3100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配备超充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设备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3200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650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2400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B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600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1800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C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1350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D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900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E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级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650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非核心城市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标准装修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650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279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非标准装修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（售后可兼营）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配备充电</a:t>
                      </a:r>
                      <a:b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</a:b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设备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</a:endParaRPr>
                    </a:p>
                  </a:txBody>
                  <a:tcPr marL="11970" marR="11970" marT="1197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10515" y="6498590"/>
            <a:ext cx="821690" cy="20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e0e5f67-7edb-41d6-add0-4b9883834ace}"/>
  <p:tag name="TABLE_ENDDRAG_ORIGIN_RECT" val="846*291"/>
  <p:tag name="TABLE_ENDDRAG_RECT" val="48*170*846*29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TABLE_BEAUTIFY" val="smartTable{7cc369c1-b3fd-42d5-8256-48527165d751}"/>
  <p:tag name="KSO_WM_BEAUTIFY_FLAG" val=""/>
  <p:tag name="TABLE_ENDDRAG_ORIGIN_RECT" val="879*409"/>
  <p:tag name="TABLE_ENDDRAG_RECT" val="36*69*879*409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COMMONDATA" val="eyJoZGlkIjoiYzcyMmNlNzdlNDg0NmIyZDQ4MTljYmQ4M2FhNTZiMDgifQ=="/>
  <p:tag name="KSO_WPP_MARK_KEY" val="abb71181-45dc-4c58-b1a0-1939f72baa5d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WPS Office WWO_feishu_20230110121033-3971878c96</Application>
  <PresentationFormat>宽屏</PresentationFormat>
  <Paragraphs>545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阿里巴巴普惠体</vt:lpstr>
      <vt:lpstr>汉仪书宋二KW</vt:lpstr>
      <vt:lpstr>阿里巴巴普惠体 Medium</vt:lpstr>
      <vt:lpstr>阿里巴巴普惠体 L</vt:lpstr>
      <vt:lpstr>华康金刚黑A Light</vt:lpstr>
      <vt:lpstr>汉仪旗黑KW 55S</vt:lpstr>
      <vt:lpstr>华康金刚黑A Medium</vt:lpstr>
      <vt:lpstr>阿里巴巴普惠体</vt:lpstr>
      <vt:lpstr>阿里巴巴普惠体 Light</vt:lpstr>
      <vt:lpstr>微软雅黑</vt:lpstr>
      <vt:lpstr>华康金刚黑A Semibold</vt:lpstr>
      <vt:lpstr>宋体</vt:lpstr>
      <vt:lpstr>等线</vt:lpstr>
      <vt:lpstr>汉仪中等线KW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刘芳</dc:creator>
  <cp:lastModifiedBy>Johnny天空府尹</cp:lastModifiedBy>
  <dcterms:created xsi:type="dcterms:W3CDTF">2023-08-30T09:52:35Z</dcterms:created>
  <dcterms:modified xsi:type="dcterms:W3CDTF">2023-08-30T09:52:35Z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65E4813DA1534D04AFD45D399DC49E03_13</vt:lpwstr>
  </property>
</Properties>
</file>