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17"/>
  </p:handoutMasterIdLst>
  <p:sldIdLst>
    <p:sldId id="291" r:id="rId3"/>
    <p:sldId id="521" r:id="rId4"/>
    <p:sldId id="594" r:id="rId6"/>
    <p:sldId id="609" r:id="rId7"/>
    <p:sldId id="610" r:id="rId8"/>
    <p:sldId id="601" r:id="rId9"/>
    <p:sldId id="588" r:id="rId10"/>
    <p:sldId id="603" r:id="rId11"/>
    <p:sldId id="585" r:id="rId12"/>
    <p:sldId id="604" r:id="rId13"/>
    <p:sldId id="605" r:id="rId14"/>
    <p:sldId id="290" r:id="rId15"/>
    <p:sldId id="561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jun(Junius)" initials="L" lastIdx="1" clrIdx="0"/>
  <p:cmAuthor id="7" name="Wang D" initials="W" lastIdx="1" clrIdx="3"/>
  <p:cmAuthor id="1" name="ddschen2002@163.com" initials="d" lastIdx="1" clrIdx="0"/>
  <p:cmAuthor id="8" name="未知用户5" initials="未" lastIdx="1" clrIdx="11"/>
  <p:cmAuthor id="2" name="Microsoft Office 用户" initials="M" lastIdx="1" clrIdx="0"/>
  <p:cmAuthor id="3" name="Xpeng" initials="X" lastIdx="1" clrIdx="2"/>
  <p:cmAuthor id="5" name="hui" initials="h" lastIdx="2" clrIdx="2"/>
  <p:cmAuthor id="4" name="LIch Lee" initials="LL" lastIdx="1" clrIdx="2"/>
  <p:cmAuthor id="6" name="周雷英" initials="周" lastIdx="9" clrIdx="0"/>
  <p:cmAuthor id="9" name="Tangzj" initials="T" lastIdx="1" clrIdx="10"/>
  <p:cmAuthor id="10" name="96037" initials="9" lastIdx="1" clrIdx="11"/>
  <p:cmAuthor id="11" name="Admin" initials="A" lastIdx="1" clrIdx="10"/>
  <p:cmAuthor id="13" name="," initials="," lastIdx="1" clrIdx="12"/>
  <p:cmAuthor id="14" name="61846" initials="6" lastIdx="28" clrIdx="13"/>
  <p:cmAuthor id="15" name="tsing.wong1@hotmail.com" initials="t" lastIdx="2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4CE4C"/>
    <a:srgbClr val="EDF5DB"/>
    <a:srgbClr val="F6FAED"/>
    <a:srgbClr val="F2F2F2"/>
    <a:srgbClr val="B4C6E7"/>
    <a:srgbClr val="FFF2CC"/>
    <a:srgbClr val="FFD966"/>
    <a:srgbClr val="2E75B6"/>
    <a:srgbClr val="003366"/>
    <a:srgbClr val="144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3548" autoAdjust="0"/>
  </p:normalViewPr>
  <p:slideViewPr>
    <p:cSldViewPr snapToGrid="0" snapToObjects="1">
      <p:cViewPr varScale="1">
        <p:scale>
          <a:sx n="64" d="100"/>
          <a:sy n="64" d="100"/>
        </p:scale>
        <p:origin x="73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8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67C92-A584-3F46-A3AA-071E06A68FD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1A9F1-28BE-794C-BAA6-F436BA2FBC03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8077-4A7C-FE4E-A520-4197C6C2BA6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="0" i="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60491-85C1-3446-AF5E-2C3538F8162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315" y="4963160"/>
            <a:ext cx="11291570" cy="5486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pPr fontAlgn="auto"/>
            <a:r>
              <a:rPr kumimoji="1" lang="zh-CN" altLang="en-US" strike="noStrike" noProof="1"/>
              <a:t>文件名称 </a:t>
            </a:r>
            <a:r>
              <a:rPr kumimoji="1" lang="en-US" altLang="zh-CN" strike="noStrike" noProof="1"/>
              <a:t>24</a:t>
            </a:r>
            <a:r>
              <a:rPr kumimoji="1" lang="zh-CN" altLang="en-US" strike="noStrike" noProof="1"/>
              <a:t>号字 黑色 阿里巴巴普惠体</a:t>
            </a:r>
            <a:r>
              <a:rPr kumimoji="1" lang="en-US" altLang="zh-CN" strike="noStrike" noProof="1"/>
              <a:t>medium</a:t>
            </a:r>
            <a:endParaRPr kumimoji="1" lang="en-US" altLang="zh-CN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488315" y="5622290"/>
            <a:ext cx="11292840" cy="3086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727171"/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defRPr>
            </a:lvl1pPr>
          </a:lstStyle>
          <a:p>
            <a:pPr fontAlgn="auto"/>
            <a:r>
              <a:rPr kumimoji="1" lang="zh-CN" altLang="en-US" strike="noStrike" noProof="1"/>
              <a:t>部门名称格式包含一级部门及二级部门名称 灰色 </a:t>
            </a:r>
            <a:r>
              <a:rPr kumimoji="1" lang="en-US" altLang="zh-CN" strike="noStrike" noProof="1"/>
              <a:t>16</a:t>
            </a:r>
            <a:r>
              <a:rPr kumimoji="1" lang="zh-CN" altLang="en-US" strike="noStrike" noProof="1"/>
              <a:t>号 </a:t>
            </a:r>
            <a:r>
              <a:rPr kumimoji="1" lang="en-US" altLang="zh-CN" strike="noStrike" noProof="1"/>
              <a:t>light</a:t>
            </a:r>
            <a:endParaRPr kumimoji="1" lang="en-US" altLang="zh-CN" strike="noStrike" noProof="1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488315" y="5949950"/>
            <a:ext cx="11292840" cy="2927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727171"/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defRPr>
            </a:lvl1pPr>
          </a:lstStyle>
          <a:p>
            <a:pPr fontAlgn="auto"/>
            <a:r>
              <a:rPr kumimoji="1" lang="zh-CN" altLang="en-US" strike="noStrike" noProof="1"/>
              <a:t>日期格式示意  </a:t>
            </a:r>
            <a:r>
              <a:rPr kumimoji="1" lang="en-US" altLang="zh-CN" strike="noStrike" noProof="1"/>
              <a:t>2020/06/28</a:t>
            </a:r>
            <a:r>
              <a:rPr kumimoji="1" lang="zh-CN" altLang="en-US" strike="noStrike" noProof="1"/>
              <a:t> 灰色 </a:t>
            </a:r>
            <a:r>
              <a:rPr kumimoji="1" lang="en-US" altLang="zh-CN" strike="noStrike" noProof="1"/>
              <a:t>16</a:t>
            </a:r>
            <a:r>
              <a:rPr kumimoji="1" lang="zh-CN" altLang="en-US" strike="noStrike" noProof="1"/>
              <a:t>号 </a:t>
            </a:r>
            <a:r>
              <a:rPr kumimoji="1" lang="en-US" altLang="zh-CN" dirty="0">
                <a:sym typeface="+mn-ea"/>
              </a:rPr>
              <a:t>light</a:t>
            </a:r>
            <a:endParaRPr kumimoji="1" lang="en-US" altLang="zh-CN"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页/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299825" y="6506210"/>
            <a:ext cx="6108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BDDEA34-6021-144F-A891-898AE681C81B}" type="slidenum">
              <a:rPr kumimoji="1" lang="zh-CN" altLang="en-US" sz="1000" smtClean="0">
                <a:latin typeface="阿里巴巴普惠体 L" panose="00020600040101010101" charset="-122"/>
                <a:ea typeface="阿里巴巴普惠体 L" panose="00020600040101010101" charset="-122"/>
              </a:rPr>
            </a:fld>
            <a:endParaRPr kumimoji="1" lang="en-US" altLang="zh-CN" sz="1000" b="0" i="0" dirty="0">
              <a:solidFill>
                <a:schemeClr val="bg1">
                  <a:lumMod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分隔页/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299825" y="6506210"/>
            <a:ext cx="6108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BDDEA34-6021-144F-A891-898AE681C81B}" type="slidenum">
              <a:rPr kumimoji="1" lang="zh-CN" altLang="en-US" sz="1000" smtClean="0">
                <a:latin typeface="阿里巴巴普惠体 L" panose="00020600040101010101" charset="-122"/>
                <a:ea typeface="阿里巴巴普惠体 L" panose="00020600040101010101" charset="-122"/>
              </a:rPr>
            </a:fld>
            <a:endParaRPr kumimoji="1" lang="en-US" altLang="zh-CN" sz="1000" b="0" i="0" dirty="0">
              <a:solidFill>
                <a:schemeClr val="bg1">
                  <a:lumMod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310515" y="280670"/>
            <a:ext cx="10781665" cy="365125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defRPr>
            </a:lvl1pPr>
          </a:lstStyle>
          <a:p>
            <a:r>
              <a:rPr kumimoji="1" lang="zh-CN" altLang="en-US" dirty="0"/>
              <a:t>主标题阿里巴巴普惠体</a:t>
            </a:r>
            <a:r>
              <a:rPr kumimoji="1" lang="en-US" altLang="en-GB" dirty="0"/>
              <a:t>medium 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 黑色字 </a:t>
            </a:r>
            <a:endParaRPr kumimoji="1" lang="zh-CN" altLang="en-US" dirty="0"/>
          </a:p>
        </p:txBody>
      </p:sp>
      <p:sp>
        <p:nvSpPr>
          <p:cNvPr id="26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299942" y="815786"/>
            <a:ext cx="11584591" cy="365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72717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r>
              <a:rPr kumimoji="1" lang="zh-CN" altLang="en-US" dirty="0"/>
              <a:t>内容标题阿里巴巴普惠体</a:t>
            </a:r>
            <a:r>
              <a:rPr kumimoji="1" lang="en-US" altLang="en-GB" dirty="0"/>
              <a:t>light</a:t>
            </a:r>
            <a:r>
              <a:rPr kumimoji="1" lang="en-US" altLang="zh-CN" dirty="0"/>
              <a:t>20</a:t>
            </a:r>
            <a:r>
              <a:rPr kumimoji="1" lang="zh-CN" altLang="en-US" dirty="0"/>
              <a:t>号字 黑</a:t>
            </a:r>
            <a:r>
              <a:rPr kumimoji="1" lang="en-US" altLang="zh-CN" dirty="0"/>
              <a:t>/</a:t>
            </a:r>
            <a:r>
              <a:rPr kumimoji="1" lang="zh-CN" altLang="en-US" dirty="0"/>
              <a:t>灰色字 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310515" y="6500495"/>
            <a:ext cx="44335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000" b="0" i="0" dirty="0">
                <a:solidFill>
                  <a:schemeClr val="bg1">
                    <a:lumMod val="50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</a:rPr>
              <a:t>用户发展部</a:t>
            </a:r>
            <a:endParaRPr kumimoji="1" lang="zh-CN" altLang="en-US" sz="1000" b="0" i="0" dirty="0">
              <a:solidFill>
                <a:schemeClr val="bg1">
                  <a:lumMod val="50000"/>
                </a:schemeClr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299825" y="6506210"/>
            <a:ext cx="61087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BDDEA34-6021-144F-A891-898AE681C81B}" type="slidenum">
              <a:rPr kumimoji="1" lang="zh-CN" altLang="en-US" sz="1000" smtClean="0">
                <a:latin typeface="阿里巴巴普惠体 L" panose="00020600040101010101" charset="-122"/>
                <a:ea typeface="阿里巴巴普惠体 L" panose="00020600040101010101" charset="-122"/>
              </a:rPr>
            </a:fld>
            <a:endParaRPr kumimoji="1" lang="en-US" altLang="zh-CN" sz="1000" b="0" i="0" dirty="0">
              <a:solidFill>
                <a:schemeClr val="bg1">
                  <a:lumMod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4159250" y="2472690"/>
            <a:ext cx="0" cy="4806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28692" y="6392926"/>
            <a:ext cx="2743200" cy="365125"/>
          </a:xfrm>
        </p:spPr>
        <p:txBody>
          <a:bodyPr/>
          <a:lstStyle>
            <a:lvl1pPr>
              <a:defRPr>
                <a:latin typeface="华康金刚黑A Light" panose="020B0300000000000000" pitchFamily="34" charset="-122"/>
                <a:ea typeface="华康金刚黑A Light" panose="020B0300000000000000" pitchFamily="34" charset="-122"/>
              </a:defRPr>
            </a:lvl1pPr>
          </a:lstStyle>
          <a:p>
            <a:fld id="{ABDDEA34-6021-144F-A891-898AE681C81B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4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280416" y="280353"/>
            <a:ext cx="10211121" cy="365125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华康金刚黑A Medium" panose="020B0500000000000000" pitchFamily="34" charset="-122"/>
                <a:ea typeface="华康金刚黑A Medium" panose="020B0500000000000000" pitchFamily="34" charset="-122"/>
              </a:defRPr>
            </a:lvl1pPr>
          </a:lstStyle>
          <a:p>
            <a:r>
              <a:rPr kumimoji="1" lang="zh-CN" altLang="en-US" dirty="0"/>
              <a:t>主标题华康金刚黑</a:t>
            </a:r>
            <a:r>
              <a:rPr kumimoji="1" lang="en-US" altLang="zh-CN" dirty="0"/>
              <a:t>medium</a:t>
            </a:r>
            <a:r>
              <a:rPr kumimoji="1" lang="zh-CN" altLang="en-US" dirty="0"/>
              <a:t> </a:t>
            </a:r>
            <a:r>
              <a:rPr kumimoji="1" lang="en-US" altLang="zh-CN" dirty="0"/>
              <a:t>24</a:t>
            </a:r>
            <a:r>
              <a:rPr kumimoji="1" lang="zh-CN" altLang="en-US" dirty="0"/>
              <a:t>号字 黑色字 </a:t>
            </a:r>
            <a:endParaRPr kumimoji="1" lang="zh-CN" altLang="en-US" dirty="0"/>
          </a:p>
        </p:txBody>
      </p:sp>
      <p:cxnSp>
        <p:nvCxnSpPr>
          <p:cNvPr id="25" name="直线连接符 24"/>
          <p:cNvCxnSpPr/>
          <p:nvPr userDrawn="1"/>
        </p:nvCxnSpPr>
        <p:spPr>
          <a:xfrm>
            <a:off x="353568" y="706438"/>
            <a:ext cx="115214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290417" y="815786"/>
            <a:ext cx="11584591" cy="365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rgbClr val="727171"/>
                </a:solidFill>
                <a:latin typeface="华康金刚黑A Medium" panose="020B0500000000000000" pitchFamily="34" charset="-122"/>
                <a:ea typeface="华康金刚黑A Medium" panose="020B0500000000000000" pitchFamily="34" charset="-122"/>
              </a:defRPr>
            </a:lvl1pPr>
          </a:lstStyle>
          <a:p>
            <a:r>
              <a:rPr kumimoji="1" lang="zh-CN" altLang="en-US" dirty="0"/>
              <a:t>内容标题华康金刚黑</a:t>
            </a:r>
            <a:r>
              <a:rPr kumimoji="1" lang="en-US" altLang="zh-CN" dirty="0"/>
              <a:t>light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20</a:t>
            </a:r>
            <a:r>
              <a:rPr kumimoji="1" lang="zh-CN" altLang="en-US" dirty="0"/>
              <a:t>号字 黑</a:t>
            </a:r>
            <a:r>
              <a:rPr kumimoji="1" lang="en-US" altLang="zh-CN" dirty="0"/>
              <a:t>/</a:t>
            </a:r>
            <a:r>
              <a:rPr kumimoji="1" lang="zh-CN" altLang="en-US" dirty="0"/>
              <a:t>灰色字 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 userDrawn="1"/>
        </p:nvCxnSpPr>
        <p:spPr>
          <a:xfrm>
            <a:off x="353568" y="6392926"/>
            <a:ext cx="115383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290417" y="6473963"/>
            <a:ext cx="2820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b="0" i="0" dirty="0">
                <a:solidFill>
                  <a:schemeClr val="bg1">
                    <a:lumMod val="50000"/>
                  </a:schemeClr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网络发展部</a:t>
            </a:r>
            <a:endParaRPr kumimoji="1" lang="zh-CN" altLang="en-US" sz="1000" b="0" i="0" dirty="0">
              <a:solidFill>
                <a:schemeClr val="bg1">
                  <a:lumMod val="50000"/>
                </a:schemeClr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</a:endParaRPr>
          </a:p>
          <a:p>
            <a:endParaRPr kumimoji="1" lang="zh-CN" altLang="en-US" sz="1000" b="0" i="0" dirty="0">
              <a:solidFill>
                <a:schemeClr val="bg1">
                  <a:lumMod val="50000"/>
                </a:schemeClr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</a:endParaRPr>
          </a:p>
        </p:txBody>
      </p:sp>
      <p:pic>
        <p:nvPicPr>
          <p:cNvPr id="3077" name="图片 3" descr="logo&amp;slogan-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788" y="-114300"/>
            <a:ext cx="1558925" cy="96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https://www.xiaopeng.com/salescooperation/authorize-form.html?reserve_source=16880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8" Type="http://schemas.openxmlformats.org/officeDocument/2006/relationships/notesSlide" Target="../notesSlides/notesSlide2.xml"/><Relationship Id="rId37" Type="http://schemas.openxmlformats.org/officeDocument/2006/relationships/slideLayout" Target="../slideLayouts/slideLayout4.xml"/><Relationship Id="rId36" Type="http://schemas.openxmlformats.org/officeDocument/2006/relationships/image" Target="../media/image40.png"/><Relationship Id="rId35" Type="http://schemas.openxmlformats.org/officeDocument/2006/relationships/image" Target="../media/image39.png"/><Relationship Id="rId34" Type="http://schemas.openxmlformats.org/officeDocument/2006/relationships/image" Target="../media/image38.png"/><Relationship Id="rId33" Type="http://schemas.openxmlformats.org/officeDocument/2006/relationships/image" Target="../media/image37.png"/><Relationship Id="rId32" Type="http://schemas.openxmlformats.org/officeDocument/2006/relationships/image" Target="../media/image36.png"/><Relationship Id="rId31" Type="http://schemas.openxmlformats.org/officeDocument/2006/relationships/image" Target="../media/image35.png"/><Relationship Id="rId30" Type="http://schemas.openxmlformats.org/officeDocument/2006/relationships/image" Target="../media/image34.jpeg"/><Relationship Id="rId3" Type="http://schemas.openxmlformats.org/officeDocument/2006/relationships/image" Target="../media/image7.jpeg"/><Relationship Id="rId29" Type="http://schemas.openxmlformats.org/officeDocument/2006/relationships/image" Target="../media/image33.png"/><Relationship Id="rId28" Type="http://schemas.openxmlformats.org/officeDocument/2006/relationships/image" Target="../media/image32.png"/><Relationship Id="rId27" Type="http://schemas.openxmlformats.org/officeDocument/2006/relationships/image" Target="../media/image31.png"/><Relationship Id="rId26" Type="http://schemas.openxmlformats.org/officeDocument/2006/relationships/image" Target="../media/image30.png"/><Relationship Id="rId25" Type="http://schemas.openxmlformats.org/officeDocument/2006/relationships/image" Target="../media/image29.jpeg"/><Relationship Id="rId24" Type="http://schemas.openxmlformats.org/officeDocument/2006/relationships/image" Target="../media/image28.jpeg"/><Relationship Id="rId23" Type="http://schemas.openxmlformats.org/officeDocument/2006/relationships/image" Target="../media/image27.jpeg"/><Relationship Id="rId22" Type="http://schemas.openxmlformats.org/officeDocument/2006/relationships/image" Target="../media/image26.jpeg"/><Relationship Id="rId21" Type="http://schemas.openxmlformats.org/officeDocument/2006/relationships/image" Target="../media/image25.jpeg"/><Relationship Id="rId20" Type="http://schemas.openxmlformats.org/officeDocument/2006/relationships/image" Target="../media/image24.jpeg"/><Relationship Id="rId2" Type="http://schemas.openxmlformats.org/officeDocument/2006/relationships/image" Target="../media/image6.png"/><Relationship Id="rId19" Type="http://schemas.openxmlformats.org/officeDocument/2006/relationships/image" Target="../media/image23.jpeg"/><Relationship Id="rId18" Type="http://schemas.openxmlformats.org/officeDocument/2006/relationships/image" Target="../media/image22.jpeg"/><Relationship Id="rId17" Type="http://schemas.openxmlformats.org/officeDocument/2006/relationships/image" Target="../media/image21.jpeg"/><Relationship Id="rId16" Type="http://schemas.openxmlformats.org/officeDocument/2006/relationships/image" Target="../media/image20.png"/><Relationship Id="rId15" Type="http://schemas.openxmlformats.org/officeDocument/2006/relationships/image" Target="../media/image19.jpeg"/><Relationship Id="rId14" Type="http://schemas.openxmlformats.org/officeDocument/2006/relationships/image" Target="../media/image18.jpeg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5.png"/><Relationship Id="rId31" Type="http://schemas.openxmlformats.org/officeDocument/2006/relationships/notesSlide" Target="../notesSlides/notesSlide3.xml"/><Relationship Id="rId30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9" Type="http://schemas.openxmlformats.org/officeDocument/2006/relationships/image" Target="../media/image39.png"/><Relationship Id="rId28" Type="http://schemas.openxmlformats.org/officeDocument/2006/relationships/image" Target="../media/image62.png"/><Relationship Id="rId27" Type="http://schemas.openxmlformats.org/officeDocument/2006/relationships/image" Target="../media/image36.png"/><Relationship Id="rId26" Type="http://schemas.openxmlformats.org/officeDocument/2006/relationships/image" Target="../media/image34.jpeg"/><Relationship Id="rId25" Type="http://schemas.openxmlformats.org/officeDocument/2006/relationships/image" Target="../media/image61.png"/><Relationship Id="rId24" Type="http://schemas.openxmlformats.org/officeDocument/2006/relationships/image" Target="../media/image31.png"/><Relationship Id="rId23" Type="http://schemas.openxmlformats.org/officeDocument/2006/relationships/image" Target="../media/image60.png"/><Relationship Id="rId22" Type="http://schemas.openxmlformats.org/officeDocument/2006/relationships/image" Target="../media/image33.png"/><Relationship Id="rId21" Type="http://schemas.openxmlformats.org/officeDocument/2006/relationships/image" Target="../media/image59.png"/><Relationship Id="rId20" Type="http://schemas.openxmlformats.org/officeDocument/2006/relationships/image" Target="../media/image58.png"/><Relationship Id="rId2" Type="http://schemas.openxmlformats.org/officeDocument/2006/relationships/image" Target="../media/image42.png"/><Relationship Id="rId19" Type="http://schemas.openxmlformats.org/officeDocument/2006/relationships/image" Target="../media/image57.png"/><Relationship Id="rId18" Type="http://schemas.openxmlformats.org/officeDocument/2006/relationships/image" Target="../media/image56.jpeg"/><Relationship Id="rId17" Type="http://schemas.openxmlformats.org/officeDocument/2006/relationships/image" Target="../media/image55.png"/><Relationship Id="rId16" Type="http://schemas.openxmlformats.org/officeDocument/2006/relationships/image" Target="../media/image54.jpeg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image" Target="../media/image48.jpeg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4" Type="http://schemas.openxmlformats.org/officeDocument/2006/relationships/notesSlide" Target="../notesSlides/notesSlide5.xml"/><Relationship Id="rId33" Type="http://schemas.openxmlformats.org/officeDocument/2006/relationships/slideLayout" Target="../slideLayouts/slideLayout4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4.xml"/><Relationship Id="rId29" Type="http://schemas.openxmlformats.org/officeDocument/2006/relationships/image" Target="../media/image63.jpeg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小鹏汽车</a:t>
            </a:r>
            <a:r>
              <a:rPr lang="en-US" altLang="zh-CN" dirty="0" smtClean="0"/>
              <a:t>XX</a:t>
            </a:r>
            <a:r>
              <a:rPr lang="zh-CN" altLang="en-US" dirty="0" smtClean="0"/>
              <a:t>市授权经营意向</a:t>
            </a:r>
            <a:r>
              <a:rPr lang="zh-CN" altLang="en-US" dirty="0"/>
              <a:t>申请书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申请公司：</a:t>
            </a:r>
            <a:endParaRPr lang="zh-CN" altLang="en-US" dirty="0"/>
          </a:p>
          <a:p>
            <a:endParaRPr lang="zh-CN" altLang="en-US" sz="16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88315" y="5960745"/>
            <a:ext cx="11292840" cy="292735"/>
          </a:xfrm>
        </p:spPr>
        <p:txBody>
          <a:bodyPr/>
          <a:lstStyle/>
          <a:p>
            <a:r>
              <a:rPr lang="zh-CN" altLang="en-US" sz="1600" dirty="0" smtClean="0"/>
              <a:t>时   </a:t>
            </a:r>
            <a:r>
              <a:rPr lang="en-US" altLang="zh-CN" sz="1600" dirty="0" smtClean="0"/>
              <a:t> </a:t>
            </a:r>
            <a:r>
              <a:rPr lang="zh-CN" altLang="en-US" sz="1600" dirty="0" smtClean="0"/>
              <a:t>间</a:t>
            </a:r>
            <a:r>
              <a:rPr lang="zh-CN" altLang="en-US" sz="1600" dirty="0"/>
              <a:t>：</a:t>
            </a:r>
            <a:r>
              <a:rPr lang="en-US" altLang="zh-CN" sz="1600" dirty="0"/>
              <a:t>XXXX</a:t>
            </a:r>
            <a:r>
              <a:rPr lang="zh-CN" altLang="en-US" sz="1600" dirty="0" smtClean="0"/>
              <a:t>/</a:t>
            </a:r>
            <a:r>
              <a:rPr lang="zh-CN" altLang="en-US" sz="1600" dirty="0"/>
              <a:t>XX/XX</a:t>
            </a:r>
            <a:endParaRPr lang="zh-CN" altLang="en-US" sz="1600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5475605" y="3216275"/>
            <a:ext cx="6305550" cy="1851660"/>
          </a:xfrm>
          <a:prstGeom prst="rect">
            <a:avLst/>
          </a:prstGeom>
          <a:solidFill>
            <a:srgbClr val="E2F0D9">
              <a:alpha val="100000"/>
            </a:srgbClr>
          </a:solidFill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此申请书填写完毕后，上传至</a:t>
            </a:r>
            <a:r>
              <a:rPr lang="en-US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“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小鹏汽车授权申请书</a:t>
            </a:r>
            <a:r>
              <a:rPr lang="en-US" altLang="zh-CN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”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网页</a:t>
            </a:r>
            <a:r>
              <a: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hlinkClick r:id="rId1" action="ppaction://hlinkfile">
                  <a:extLst>
                    <a:ext uri="{DAF060AB-1E55-43B9-8AAB-6FB025537F2F}">
                      <wpsdc:hlinkClr xmlns:wpsdc="http://www.wps.cn/officeDocument/2017/drawingmlCustomData" val="1449AD"/>
                      <wpsdc:folHlinkClr xmlns:wpsdc="http://www.wps.cn/officeDocument/2017/drawingmlCustomData" val="919191"/>
                      <wpsdc:hlinkUnderline xmlns:wpsdc="http://www.wps.cn/officeDocument/2017/drawingmlCustomData" val="1"/>
                    </a:ext>
                  </a:extLst>
                </a:hlinkClick>
              </a:rPr>
              <a:t>https://www.xiaopeng.com/salescooperation/authorize-form.html?reserve_source=168801</a:t>
            </a: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hlinkClick r:id="rId1" action="ppaction://hlinkfile">
                <a:extLst>
                  <a:ext uri="{DAF060AB-1E55-43B9-8AAB-6FB025537F2F}">
                    <wpsdc:hlinkClr xmlns:wpsdc="http://www.wps.cn/officeDocument/2017/drawingmlCustomData" val="1449AD"/>
                    <wpsdc:folHlinkClr xmlns:wpsdc="http://www.wps.cn/officeDocument/2017/drawingmlCustomData" val="919191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>
              <a:lnSpc>
                <a:spcPct val="120000"/>
              </a:lnSpc>
            </a:pP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r>
              <a:rPr lang="zh-CN" altLang="en-US" sz="15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（</a:t>
            </a:r>
            <a:r>
              <a:rPr lang="en-US" altLang="zh-CN" sz="15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PPT\PDF</a:t>
            </a:r>
            <a:r>
              <a:rPr lang="zh-CN" altLang="en-US" sz="15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格式均可）</a:t>
            </a:r>
            <a:endParaRPr lang="en-US" altLang="zh-CN" sz="15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endParaRPr lang="zh-CN" altLang="en-US" sz="150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选址</a:t>
            </a:r>
            <a:r>
              <a:rPr lang="zh-CN" altLang="en-US" dirty="0">
                <a:sym typeface="+mn-ea"/>
              </a:rPr>
              <a:t>视频</a:t>
            </a:r>
            <a:endParaRPr lang="zh-CN" altLang="en-US" dirty="0"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-1436370" y="8890"/>
            <a:ext cx="1186180" cy="3016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-1433830" y="450215"/>
            <a:ext cx="1169670" cy="287020"/>
          </a:xfrm>
          <a:prstGeom prst="rect">
            <a:avLst/>
          </a:prstGeom>
          <a:solidFill>
            <a:srgbClr val="727171"/>
          </a:solidFill>
          <a:ln>
            <a:solidFill>
              <a:srgbClr val="72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428115" y="876935"/>
            <a:ext cx="1170305" cy="287020"/>
          </a:xfrm>
          <a:prstGeom prst="rect">
            <a:avLst/>
          </a:prstGeom>
          <a:solidFill>
            <a:srgbClr val="1C5DD8"/>
          </a:solidFill>
          <a:ln>
            <a:solidFill>
              <a:srgbClr val="1C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428115" y="1350645"/>
            <a:ext cx="1186815" cy="287020"/>
          </a:xfrm>
          <a:prstGeom prst="rect">
            <a:avLst/>
          </a:prstGeom>
          <a:solidFill>
            <a:srgbClr val="144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1433830" y="1824990"/>
            <a:ext cx="1186815" cy="287020"/>
          </a:xfrm>
          <a:prstGeom prst="rect">
            <a:avLst/>
          </a:prstGeom>
          <a:solidFill>
            <a:srgbClr val="569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1428115" y="2299335"/>
            <a:ext cx="1186815" cy="287020"/>
          </a:xfrm>
          <a:prstGeom prst="rect">
            <a:avLst/>
          </a:prstGeom>
          <a:solidFill>
            <a:srgbClr val="A4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280" y="1350645"/>
            <a:ext cx="5118100" cy="4799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456680" y="1350645"/>
            <a:ext cx="5153660" cy="479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4495" y="935990"/>
            <a:ext cx="391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物业周边情况</a:t>
            </a:r>
            <a:r>
              <a:rPr lang="en-US" altLang="zh-CN"/>
              <a:t>15</a:t>
            </a:r>
            <a:r>
              <a:rPr lang="zh-CN" altLang="en-US"/>
              <a:t>秒</a:t>
            </a:r>
            <a:r>
              <a:rPr lang="zh-CN" altLang="en-US"/>
              <a:t>视频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456680" y="935990"/>
            <a:ext cx="391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物业正前方</a:t>
            </a:r>
            <a:r>
              <a:rPr lang="en-US" altLang="zh-CN"/>
              <a:t>15</a:t>
            </a:r>
            <a:r>
              <a:rPr lang="zh-CN" altLang="en-US"/>
              <a:t>秒</a:t>
            </a:r>
            <a:r>
              <a:rPr lang="zh-CN" altLang="en-US"/>
              <a:t>视频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选址</a:t>
            </a:r>
            <a:r>
              <a:rPr lang="zh-CN" altLang="en-US" dirty="0">
                <a:sym typeface="+mn-ea"/>
              </a:rPr>
              <a:t>视频</a:t>
            </a:r>
            <a:endParaRPr lang="zh-CN" altLang="en-US" dirty="0"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-1436370" y="8890"/>
            <a:ext cx="1186180" cy="3016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-1433830" y="450215"/>
            <a:ext cx="1169670" cy="287020"/>
          </a:xfrm>
          <a:prstGeom prst="rect">
            <a:avLst/>
          </a:prstGeom>
          <a:solidFill>
            <a:srgbClr val="727171"/>
          </a:solidFill>
          <a:ln>
            <a:solidFill>
              <a:srgbClr val="72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428115" y="876935"/>
            <a:ext cx="1170305" cy="287020"/>
          </a:xfrm>
          <a:prstGeom prst="rect">
            <a:avLst/>
          </a:prstGeom>
          <a:solidFill>
            <a:srgbClr val="1C5DD8"/>
          </a:solidFill>
          <a:ln>
            <a:solidFill>
              <a:srgbClr val="1C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428115" y="1350645"/>
            <a:ext cx="1186815" cy="287020"/>
          </a:xfrm>
          <a:prstGeom prst="rect">
            <a:avLst/>
          </a:prstGeom>
          <a:solidFill>
            <a:srgbClr val="144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1433830" y="1824990"/>
            <a:ext cx="1186815" cy="287020"/>
          </a:xfrm>
          <a:prstGeom prst="rect">
            <a:avLst/>
          </a:prstGeom>
          <a:solidFill>
            <a:srgbClr val="569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1428115" y="2299335"/>
            <a:ext cx="1186815" cy="287020"/>
          </a:xfrm>
          <a:prstGeom prst="rect">
            <a:avLst/>
          </a:prstGeom>
          <a:solidFill>
            <a:srgbClr val="A4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280" y="1350645"/>
            <a:ext cx="5118100" cy="4799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456680" y="1350645"/>
            <a:ext cx="5153660" cy="479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4495" y="935990"/>
            <a:ext cx="391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从车城主入口到选址视频不超过</a:t>
            </a:r>
            <a:r>
              <a:rPr lang="en-US" altLang="zh-CN"/>
              <a:t>30</a:t>
            </a:r>
            <a:r>
              <a:rPr lang="zh-CN" altLang="en-US"/>
              <a:t>秒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456680" y="935990"/>
            <a:ext cx="391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其他补充视频（</a:t>
            </a:r>
            <a:r>
              <a:rPr lang="zh-CN" altLang="en-US"/>
              <a:t>如有）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销售服务中心各级别面积参考</a:t>
            </a:r>
            <a:endParaRPr lang="zh-CN" altLang="en-US" dirty="0"/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10515" y="6498590"/>
            <a:ext cx="821690" cy="20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60680" y="1179830"/>
          <a:ext cx="11489690" cy="490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865"/>
                <a:gridCol w="1587500"/>
                <a:gridCol w="1585595"/>
                <a:gridCol w="1587500"/>
                <a:gridCol w="1587500"/>
                <a:gridCol w="1586230"/>
                <a:gridCol w="1587500"/>
              </a:tblGrid>
              <a:tr h="10280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店面类别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总面积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（㎡）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销售面积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（㎡）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售后面积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（㎡）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展厅正面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门头宽（m）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展厅净空高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（m）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展车数量</a:t>
                      </a:r>
                      <a:endParaRPr lang="zh-CN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（个）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554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S级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3200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650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2550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30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5.0m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4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A级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2600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600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2000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30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5.0m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3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B级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2000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550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1450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25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5.0m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5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C级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1600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1150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20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4.5m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9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4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D级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1200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800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16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4.5m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4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E级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900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500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16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4.5m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8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54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阿里巴巴普惠体" panose="00020600040101010101" pitchFamily="18" charset="-122"/>
                        </a:rPr>
                        <a:t>轻量化</a:t>
                      </a:r>
                      <a:endParaRPr lang="zh-CN" altLang="en-US" sz="16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600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200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16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4.5m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阿里巴巴普惠体" panose="00020600040101010101" pitchFamily="18" charset="-122"/>
                        </a:rPr>
                        <a:t>≥ 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阿里巴巴普惠体" panose="00020600040101010101" pitchFamily="18" charset="-122"/>
                      </a:endParaRPr>
                    </a:p>
                  </a:txBody>
                  <a:tcPr marL="12700" marR="12700" marT="12700" vert="horz" anchor="ctr" anchorCtr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zh-CN"/>
              <a:t>本次申请项目说明</a:t>
            </a:r>
            <a:r>
              <a:rPr lang="zh-CN" altLang="en-US"/>
              <a:t>-</a:t>
            </a:r>
            <a:r>
              <a:rPr lang="en-US" altLang="zh-CN"/>
              <a:t>1</a:t>
            </a:r>
            <a:endParaRPr lang="zh-CN" altLang="zh-CN"/>
          </a:p>
        </p:txBody>
      </p:sp>
      <p:sp>
        <p:nvSpPr>
          <p:cNvPr id="3" name="矩形 2"/>
          <p:cNvSpPr/>
          <p:nvPr/>
        </p:nvSpPr>
        <p:spPr>
          <a:xfrm>
            <a:off x="386080" y="619760"/>
            <a:ext cx="11419205" cy="5684520"/>
          </a:xfrm>
          <a:prstGeom prst="rect">
            <a:avLst/>
          </a:prstGeom>
          <a:solidFill>
            <a:srgbClr val="EDF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860" y="1914271"/>
            <a:ext cx="11133190" cy="430876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t" anchorCtr="0">
            <a:noAutofit/>
          </a:bodyPr>
          <a:lstStyle/>
          <a:p>
            <a:endParaRPr lang="zh-CN" altLang="en-US" b="1">
              <a:latin typeface="阿里巴巴普惠体 Light" panose="00020600040101010101" charset="-122"/>
              <a:ea typeface="阿里巴巴普惠体 Light" panose="00020600040101010101" charset="-122"/>
            </a:endParaRPr>
          </a:p>
          <a:p>
            <a:endParaRPr lang="zh-CN" altLang="en-US" b="1"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785" y="766445"/>
            <a:ext cx="11098530" cy="105918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申请城市：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XX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市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（</a:t>
            </a:r>
            <a:r>
              <a:rPr lang="zh-CN" altLang="en-US" sz="1400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特别说明：如同家申请主体或集团申请商申请多个城市需分城市提交本资料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）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               </a:t>
            </a:r>
            <a:endParaRPr lang="en-US" altLang="zh-CN" dirty="0" smtClean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申请</a:t>
            </a:r>
            <a:r>
              <a:rPr lang="zh-CN" altLang="en-US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门店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类型：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  </a:t>
            </a:r>
            <a:r>
              <a:rPr lang="en-US" altLang="zh-CN" b="1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</a:t>
            </a:r>
            <a:r>
              <a:rPr lang="en-US" altLang="zh-CN" b="1" dirty="0" smtClean="0">
                <a:solidFill>
                  <a:srgbClr val="FF0000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√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销售</a:t>
            </a:r>
            <a:r>
              <a:rPr lang="zh-CN" altLang="en-US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服务中心</a:t>
            </a:r>
            <a:r>
              <a:rPr lang="en-US" altLang="zh-CN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     </a:t>
            </a:r>
            <a:r>
              <a:rPr lang="zh-CN" altLang="en-US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销售中心</a:t>
            </a:r>
            <a:r>
              <a:rPr lang="en-US" altLang="zh-CN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       </a:t>
            </a:r>
            <a:r>
              <a:rPr lang="zh-CN" altLang="en-US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服务中心</a:t>
            </a:r>
            <a:endParaRPr lang="en-US" altLang="zh-CN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是否专营售后：   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</a:t>
            </a:r>
            <a:r>
              <a:rPr lang="en-US" altLang="zh-CN" b="1" dirty="0" smtClean="0">
                <a:solidFill>
                  <a:srgbClr val="FF0000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</a:t>
            </a:r>
            <a:r>
              <a:rPr lang="zh-CN" altLang="en-US" b="1" dirty="0" smtClean="0">
                <a:solidFill>
                  <a:srgbClr val="FF0000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√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是                 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否（情况简介：与哪些品牌合营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……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          ）</a:t>
            </a:r>
            <a:endParaRPr lang="en-US" altLang="zh-CN" dirty="0" smtClean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  <a:p>
            <a:endParaRPr lang="en-US" altLang="zh-CN" dirty="0" smtClean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702352" y="1945205"/>
          <a:ext cx="10795635" cy="4246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23595"/>
                <a:gridCol w="2160270"/>
                <a:gridCol w="1259840"/>
                <a:gridCol w="2376170"/>
                <a:gridCol w="1367790"/>
                <a:gridCol w="2807970"/>
              </a:tblGrid>
              <a:tr h="78867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申请主体信息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经营情况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（如为集团申请商请描述集团情况，如非集团申请商请描述申请主体公司经营情况）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场地基本情况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（如有多个候选场地请描述主要意向场地）：</a:t>
                      </a: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</a:tr>
              <a:tr h="4552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申请公司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(</a:t>
                      </a:r>
                      <a:r>
                        <a:rPr lang="zh-CN" altLang="en-US" sz="9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录属集团如有</a:t>
                      </a:r>
                      <a:r>
                        <a:rPr lang="en-US" altLang="zh-CN" sz="9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)</a:t>
                      </a:r>
                      <a:endParaRPr lang="en-US" altLang="zh-CN" sz="9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目前主营版块业务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拟选场地位置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0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xx市xx区/县xx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546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法人代表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目前在营4S店数量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场地面积（㎡）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0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540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控股股东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目前在营4S店品牌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场地是否已租赁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0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已租赁/意向租赁/自有场地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4546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注册资金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近两年汽车版块总销售台数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场地租期剩余或预计可租赁年限（年）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5473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申请公司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股权结构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目前在营4S店分布区域（省或城市）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拟选场地商圈的城市排名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546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运营小鹏的</a:t>
                      </a:r>
                      <a:r>
                        <a:rPr lang="zh-CN" altLang="en-US" sz="10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公司股权结构</a:t>
                      </a:r>
                      <a:endParaRPr lang="zh-CN" altLang="en-US" sz="10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在本次申请城市经营4S店数量及品牌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5461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是否有股权代持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汽车板块年营业额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600" dirty="0" smtClean="0">
                        <a:solidFill>
                          <a:schemeClr val="tx1"/>
                        </a:solidFill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10515" y="6489700"/>
            <a:ext cx="821690" cy="20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zh-CN">
                <a:sym typeface="+mn-ea"/>
              </a:rPr>
              <a:t>本次申请项目说明</a:t>
            </a:r>
            <a:r>
              <a:rPr lang="zh-CN" altLang="en-US">
                <a:sym typeface="+mn-ea"/>
              </a:rPr>
              <a:t>-</a:t>
            </a:r>
            <a:r>
              <a:rPr lang="en-US" altLang="zh-CN">
                <a:sym typeface="+mn-ea"/>
              </a:rPr>
              <a:t>2</a:t>
            </a:r>
            <a:endParaRPr lang="zh-CN" altLang="zh-CN">
              <a:sym typeface="+mn-ea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431834" y="976694"/>
          <a:ext cx="11328400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610"/>
                <a:gridCol w="733064"/>
                <a:gridCol w="1701805"/>
                <a:gridCol w="2067692"/>
                <a:gridCol w="2015079"/>
                <a:gridCol w="1416050"/>
                <a:gridCol w="1416050"/>
                <a:gridCol w="141605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序号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获奖时间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颁奖公司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获奖级别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（公司级、大区级等）</a:t>
                      </a:r>
                      <a:endParaRPr lang="zh-CN" altLang="en-US" sz="12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获奖名称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经销商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体系排名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获奖的</a:t>
                      </a:r>
                      <a:r>
                        <a:rPr lang="en-US" altLang="zh-CN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4S</a:t>
                      </a: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店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其他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/>
        </p:nvGraphicFramePr>
        <p:xfrm>
          <a:off x="431833" y="3091626"/>
          <a:ext cx="11328400" cy="1143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99"/>
                <a:gridCol w="995556"/>
                <a:gridCol w="1199515"/>
                <a:gridCol w="961777"/>
                <a:gridCol w="1148718"/>
                <a:gridCol w="645893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序号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职位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姓名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学历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工作年限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主要工作经历</a:t>
                      </a:r>
                      <a:endParaRPr lang="zh-CN" altLang="en-US" sz="1800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大股东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595959"/>
                          </a:solidFill>
                          <a:latin typeface="阿里巴巴普惠体" panose="00020600040101010101" pitchFamily="18" charset="-122"/>
                          <a:ea typeface="阿里巴巴普惠体" panose="00020600040101010101" pitchFamily="18" charset="-122"/>
                          <a:cs typeface="阿里巴巴普惠体" panose="00020600040101010101" pitchFamily="18" charset="-122"/>
                        </a:rPr>
                        <a:t>拟任总经理</a:t>
                      </a:r>
                      <a:endParaRPr lang="zh-CN" altLang="en-US">
                        <a:solidFill>
                          <a:srgbClr val="595959"/>
                        </a:solidFill>
                        <a:latin typeface="阿里巴巴普惠体" panose="00020600040101010101" pitchFamily="18" charset="-122"/>
                        <a:ea typeface="阿里巴巴普惠体" panose="00020600040101010101" pitchFamily="18" charset="-122"/>
                        <a:cs typeface="阿里巴巴普惠体" panose="00020600040101010101" pitchFamily="18" charset="-122"/>
                      </a:endParaRPr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>
                    <a:lnL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申请城市规划及项目选址信息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299720" y="815975"/>
            <a:ext cx="4437380" cy="3465195"/>
          </a:xfrm>
        </p:spPr>
        <p:txBody>
          <a:bodyPr/>
          <a:lstStyle/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所属汽车城：XX汽车城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土地性质：（）商业用地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 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（）工业用地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 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                    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（）其他用地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，请说明：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土地使用方式：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（）租赁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     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（）自有土地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预计物业交铺时间：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X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年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X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月</a:t>
            </a:r>
            <a:r>
              <a:rPr kumimoji="1" lang="en-US" altLang="zh-CN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X</a:t>
            </a:r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日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使用/租赁期限：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规划店面租金：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店面具体位置：XX省XX市XX区XX路XX号XX号铺位</a:t>
            </a:r>
            <a:endParaRPr kumimoji="1" lang="zh-CN" altLang="en-US" sz="1600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  <a:p>
            <a:r>
              <a:rPr kumimoji="1" lang="zh-CN" altLang="en-US" sz="1600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选扯项目为城市内汽车城排名第</a:t>
            </a:r>
            <a:r>
              <a:rPr kumimoji="1"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？名</a:t>
            </a:r>
            <a:r>
              <a:rPr kumimoji="1" lang="zh-CN" altLang="en-US" dirty="0"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：</a:t>
            </a:r>
            <a:endParaRPr kumimoji="1" lang="zh-CN" altLang="en-US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363220" y="4504690"/>
          <a:ext cx="4114165" cy="170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00"/>
                <a:gridCol w="1498600"/>
                <a:gridCol w="2031365"/>
              </a:tblGrid>
              <a:tr h="440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排名</a:t>
                      </a:r>
                      <a:endParaRPr lang="zh-CN" altLang="en-US" sz="1200" dirty="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anchor="ctr">
                    <a:solidFill>
                      <a:srgbClr val="A4CE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阿里巴巴普惠体 Light" panose="00020600040101010101" charset="-122"/>
                          <a:ea typeface="阿里巴巴普惠体 Light" panose="00020600040101010101" charset="-122"/>
                          <a:cs typeface="阿里巴巴普惠体 Light" panose="00020600040101010101" charset="-122"/>
                        </a:rPr>
                        <a:t>区</a:t>
                      </a:r>
                      <a:r>
                        <a:rPr lang="en-US" altLang="zh-CN" sz="1200" dirty="0">
                          <a:latin typeface="阿里巴巴普惠体 Light" panose="00020600040101010101" charset="-122"/>
                          <a:ea typeface="阿里巴巴普惠体 Light" panose="00020600040101010101" charset="-122"/>
                          <a:cs typeface="阿里巴巴普惠体 Light" panose="00020600040101010101" charset="-122"/>
                        </a:rPr>
                        <a:t>/</a:t>
                      </a:r>
                      <a:r>
                        <a:rPr lang="zh-CN" altLang="en-US" sz="1200" dirty="0">
                          <a:latin typeface="阿里巴巴普惠体 Light" panose="00020600040101010101" charset="-122"/>
                          <a:ea typeface="阿里巴巴普惠体 Light" panose="00020600040101010101" charset="-122"/>
                          <a:cs typeface="阿里巴巴普惠体 Light" panose="00020600040101010101" charset="-122"/>
                        </a:rPr>
                        <a:t>县</a:t>
                      </a:r>
                      <a:endParaRPr lang="zh-CN" altLang="en-US" sz="1200" dirty="0">
                        <a:latin typeface="阿里巴巴普惠体 Light" panose="00020600040101010101" charset="-122"/>
                        <a:ea typeface="阿里巴巴普惠体 Light" panose="00020600040101010101" charset="-122"/>
                        <a:cs typeface="阿里巴巴普惠体 Light" panose="00020600040101010101" charset="-122"/>
                      </a:endParaRPr>
                    </a:p>
                  </a:txBody>
                  <a:tcPr anchor="ctr">
                    <a:solidFill>
                      <a:srgbClr val="A4CE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阿里巴巴普惠体 Light" panose="00020600040101010101" charset="-122"/>
                          <a:ea typeface="阿里巴巴普惠体 Light" panose="00020600040101010101" charset="-122"/>
                        </a:rPr>
                        <a:t>汽车商圈</a:t>
                      </a:r>
                      <a:endParaRPr lang="zh-CN" altLang="en-US" sz="1200" dirty="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 anchor="ctr">
                    <a:solidFill>
                      <a:srgbClr val="A4CE4C"/>
                    </a:solidFill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阿里巴巴普惠体 B" panose="00020600040101010101" charset="-122"/>
                          <a:ea typeface="阿里巴巴普惠体 B" panose="00020600040101010101" charset="-122"/>
                        </a:rPr>
                        <a:t>第一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阿里巴巴普惠体 B" panose="00020600040101010101" charset="-122"/>
                        <a:ea typeface="阿里巴巴普惠体 B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dirty="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</a:tr>
              <a:tr h="421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阿里巴巴普惠体 B" panose="00020600040101010101" charset="-122"/>
                          <a:ea typeface="阿里巴巴普惠体 B" panose="00020600040101010101" charset="-122"/>
                        </a:rPr>
                        <a:t>第二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阿里巴巴普惠体 B" panose="00020600040101010101" charset="-122"/>
                        <a:ea typeface="阿里巴巴普惠体 B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</a:tr>
              <a:tr h="4210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阿里巴巴普惠体 B" panose="00020600040101010101" charset="-122"/>
                          <a:ea typeface="阿里巴巴普惠体 B" panose="00020600040101010101" charset="-122"/>
                        </a:rPr>
                        <a:t>第三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阿里巴巴普惠体 B" panose="00020600040101010101" charset="-122"/>
                        <a:ea typeface="阿里巴巴普惠体 B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dirty="0">
                        <a:latin typeface="阿里巴巴普惠体 Light" panose="00020600040101010101" charset="-122"/>
                        <a:ea typeface="阿里巴巴普惠体 Light" panose="0002060004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2" name="组合 201"/>
          <p:cNvGrpSpPr/>
          <p:nvPr/>
        </p:nvGrpSpPr>
        <p:grpSpPr>
          <a:xfrm>
            <a:off x="4589145" y="767080"/>
            <a:ext cx="6994525" cy="4899025"/>
            <a:chOff x="7227" y="1208"/>
            <a:chExt cx="11245" cy="835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2"/>
            <a:stretch>
              <a:fillRect/>
            </a:stretch>
          </p:blipFill>
          <p:spPr bwMode="auto">
            <a:xfrm>
              <a:off x="7398" y="1208"/>
              <a:ext cx="11074" cy="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Documents and Settings\Administrator\Application Data\Tencent\Users\1033219209\QQ\WinTemp\RichOle\3]LX8TQ[JYH~W1@K25@JR1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9" y="8266"/>
              <a:ext cx="330" cy="2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图片 31" descr="宝马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2" y="8621"/>
              <a:ext cx="359" cy="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矩形标注 11"/>
            <p:cNvSpPr/>
            <p:nvPr/>
          </p:nvSpPr>
          <p:spPr bwMode="auto">
            <a:xfrm>
              <a:off x="16178" y="1277"/>
              <a:ext cx="2267" cy="717"/>
            </a:xfrm>
            <a:prstGeom prst="wedgeRectCallout">
              <a:avLst>
                <a:gd name="adj1" fmla="val -53007"/>
                <a:gd name="adj2" fmla="val 135707"/>
              </a:avLst>
            </a:prstGeom>
            <a:solidFill>
              <a:srgbClr val="B4C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875">
                <a:buFontTx/>
                <a:buNone/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龙潭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4S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集群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标注 12"/>
            <p:cNvSpPr/>
            <p:nvPr/>
          </p:nvSpPr>
          <p:spPr bwMode="auto">
            <a:xfrm>
              <a:off x="7227" y="1277"/>
              <a:ext cx="1967" cy="717"/>
            </a:xfrm>
            <a:prstGeom prst="wedgeRectCallout">
              <a:avLst>
                <a:gd name="adj1" fmla="val 87853"/>
                <a:gd name="adj2" fmla="val 76692"/>
              </a:avLst>
            </a:prstGeom>
            <a:solidFill>
              <a:srgbClr val="B4C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875">
                <a:buFontTx/>
                <a:buNone/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羊西线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4S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集群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100" descr="奥迪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8" y="8633"/>
              <a:ext cx="537" cy="32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6" y="8617"/>
              <a:ext cx="345" cy="33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2F4D71"/>
              </a:prstShdw>
            </a:effec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" y="8647"/>
              <a:ext cx="569" cy="32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矩形标注 19"/>
            <p:cNvSpPr/>
            <p:nvPr/>
          </p:nvSpPr>
          <p:spPr bwMode="auto">
            <a:xfrm>
              <a:off x="16027" y="6936"/>
              <a:ext cx="2267" cy="717"/>
            </a:xfrm>
            <a:prstGeom prst="wedgeRectCallout">
              <a:avLst>
                <a:gd name="adj1" fmla="val -42128"/>
                <a:gd name="adj2" fmla="val -132555"/>
              </a:avLst>
            </a:prstGeom>
            <a:solidFill>
              <a:srgbClr val="B4C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875">
                <a:buFontTx/>
                <a:buNone/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金港赛道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4S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集群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17" descr="U515P33T79D24F5537DT2005080917284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6" y="9028"/>
              <a:ext cx="564" cy="3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Administrator\Desktop\timg (2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" y="1732"/>
              <a:ext cx="589" cy="67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Administrator\Desktop\2017930830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7" y="2350"/>
              <a:ext cx="849" cy="48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C:\Users\Administrator\Desktop\u=1111459377,3331361035&amp;fm=26&amp;gp=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7" y="5330"/>
              <a:ext cx="838" cy="62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Administrator\Desktop\timg (3)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0" y="5356"/>
              <a:ext cx="556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bject 7"/>
            <p:cNvSpPr>
              <a:spLocks noChangeArrowheads="1"/>
            </p:cNvSpPr>
            <p:nvPr/>
          </p:nvSpPr>
          <p:spPr bwMode="auto">
            <a:xfrm>
              <a:off x="13159" y="7764"/>
              <a:ext cx="537" cy="372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28" name="object 7"/>
            <p:cNvSpPr>
              <a:spLocks noChangeArrowheads="1"/>
            </p:cNvSpPr>
            <p:nvPr/>
          </p:nvSpPr>
          <p:spPr bwMode="auto">
            <a:xfrm>
              <a:off x="9373" y="5619"/>
              <a:ext cx="537" cy="372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29" name="object 7"/>
            <p:cNvSpPr>
              <a:spLocks noChangeArrowheads="1"/>
            </p:cNvSpPr>
            <p:nvPr/>
          </p:nvSpPr>
          <p:spPr bwMode="auto">
            <a:xfrm>
              <a:off x="10781" y="1948"/>
              <a:ext cx="537" cy="372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30" name="object 7"/>
            <p:cNvSpPr>
              <a:spLocks noChangeArrowheads="1"/>
            </p:cNvSpPr>
            <p:nvPr/>
          </p:nvSpPr>
          <p:spPr bwMode="auto">
            <a:xfrm>
              <a:off x="15214" y="2875"/>
              <a:ext cx="537" cy="372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32" name="object 7"/>
            <p:cNvSpPr>
              <a:spLocks noChangeArrowheads="1"/>
            </p:cNvSpPr>
            <p:nvPr/>
          </p:nvSpPr>
          <p:spPr bwMode="auto">
            <a:xfrm>
              <a:off x="14846" y="5408"/>
              <a:ext cx="537" cy="372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33" name="object 5"/>
            <p:cNvSpPr>
              <a:spLocks noChangeArrowheads="1"/>
            </p:cNvSpPr>
            <p:nvPr/>
          </p:nvSpPr>
          <p:spPr bwMode="auto">
            <a:xfrm>
              <a:off x="12534" y="7740"/>
              <a:ext cx="512" cy="523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34" name="object 5"/>
            <p:cNvSpPr>
              <a:spLocks noChangeArrowheads="1"/>
            </p:cNvSpPr>
            <p:nvPr/>
          </p:nvSpPr>
          <p:spPr bwMode="auto">
            <a:xfrm>
              <a:off x="10173" y="2848"/>
              <a:ext cx="512" cy="523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sp>
          <p:nvSpPr>
            <p:cNvPr id="35" name="object 5"/>
            <p:cNvSpPr>
              <a:spLocks noChangeArrowheads="1"/>
            </p:cNvSpPr>
            <p:nvPr/>
          </p:nvSpPr>
          <p:spPr bwMode="auto">
            <a:xfrm>
              <a:off x="15922" y="2803"/>
              <a:ext cx="512" cy="523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miter lim="800000"/>
            </a:ln>
          </p:spPr>
          <p:txBody>
            <a:bodyPr lIns="0" tIns="0" rIns="0" bIns="0"/>
            <a:lstStyle/>
            <a:p>
              <a:endParaRPr lang="zh-CN" altLang="zh-CN"/>
            </a:p>
          </p:txBody>
        </p:sp>
        <p:pic>
          <p:nvPicPr>
            <p:cNvPr id="36" name="Picture 2" descr="C:\Users\Administrator\Desktop\timg (2)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3" y="8151"/>
              <a:ext cx="478" cy="5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0" y="8147"/>
              <a:ext cx="380" cy="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2F4D7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6" y="8208"/>
              <a:ext cx="330" cy="4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C:\Users\Administrator\Desktop\timg (4)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6" y="7761"/>
              <a:ext cx="355" cy="39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Administrator\Desktop\43924c0a90687cd0f3e4ea4bbf72f4df0d06e5462f0605-s1mais_fw658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" y="5479"/>
              <a:ext cx="514" cy="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Administrator\Desktop\43924c0a90687cd0f3e4ea4bbf72f4df0d06e5462f0605-s1mais_fw658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9" y="3263"/>
              <a:ext cx="514" cy="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C:\Users\Administrator\Desktop\43924c0a90687cd0f3e4ea4bbf72f4df0d06e5462f0605-s1mais_fw658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3" y="5435"/>
              <a:ext cx="514" cy="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C:\Users\Administrator\Desktop\43924c0a90687cd0f3e4ea4bbf72f4df0d06e5462f0605-s1mais_fw658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1" y="1692"/>
              <a:ext cx="514" cy="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3" descr="C:\Users\Administrator\Desktop\2211283731a3b5825e880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6" y="6045"/>
              <a:ext cx="562" cy="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3" descr="C:\Users\Administrator\Desktop\2211283731a3b5825e880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8" y="2424"/>
              <a:ext cx="562" cy="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3" descr="C:\Users\Administrator\Desktop\2211283731a3b5825e880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5" y="3279"/>
              <a:ext cx="562" cy="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3" descr="C:\Users\Administrator\Desktop\2211283731a3b5825e880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6" y="5724"/>
              <a:ext cx="562" cy="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图片 31" descr="宝马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5" y="5992"/>
              <a:ext cx="359" cy="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" y="5003"/>
              <a:ext cx="569" cy="32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0" name="Picture 2" descr="C:\Documents and Settings\Administrator\Application Data\Tencent\Users\1033219209\QQ\WinTemp\RichOle\3]LX8TQ[JYH~W1@K25@JR1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3" y="5013"/>
              <a:ext cx="330" cy="2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1" name="图片 100" descr="奥迪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2" y="4990"/>
              <a:ext cx="537" cy="32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2" name="图片 31" descr="宝马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" y="2379"/>
              <a:ext cx="359" cy="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3" name="Picture 2" descr="C:\Documents and Settings\Administrator\Application Data\Tencent\Users\1033219209\QQ\WinTemp\RichOle\3]LX8TQ[JYH~W1@K25@JR1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7" y="2912"/>
              <a:ext cx="330" cy="2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4" name="图片 100" descr="奥迪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" y="3361"/>
              <a:ext cx="537" cy="32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5" name="Picture 2" descr="C:\Documents and Settings\Administrator\Application Data\Tencent\Users\1033219209\QQ\WinTemp\RichOle\3]LX8TQ[JYH~W1@K25@JR1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" y="2328"/>
              <a:ext cx="330" cy="2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6" name="图片 31" descr="宝马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5" y="2701"/>
              <a:ext cx="359" cy="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7" name="图片 100" descr="奥迪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4" y="2590"/>
              <a:ext cx="537" cy="32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8" name="Picture 2" descr="C:\Documents and Settings\Administrator\Application Data\Tencent\Users\1033219209\QQ\WinTemp\RichOle\3]LX8TQ[JYH~W1@K25@JR1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" y="6091"/>
              <a:ext cx="330" cy="281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9" name="图片 31" descr="宝马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" y="6011"/>
              <a:ext cx="359" cy="3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0" name="图片 100" descr="奥迪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9" y="6497"/>
              <a:ext cx="537" cy="32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1" y="6495"/>
              <a:ext cx="569" cy="32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2" name="Picture 17" descr="U515P33T79D24F5537DT2005080917284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8" y="6856"/>
              <a:ext cx="564" cy="3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C:\Users\Administrator\Desktop\u=2289508774,95829035&amp;fm=26&amp;gp=0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4" y="6292"/>
              <a:ext cx="320" cy="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C:\Users\Administrator\Desktop\u=2289508774,95829035&amp;fm=26&amp;gp=0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" y="6868"/>
              <a:ext cx="320" cy="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C:\Users\Administrator\Desktop\u=2289508774,95829035&amp;fm=26&amp;gp=0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5" y="3018"/>
              <a:ext cx="320" cy="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3" descr="C:\Users\Administrator\Desktop\timg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3" y="6405"/>
              <a:ext cx="315" cy="3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3" descr="C:\Users\Administrator\Desktop\timg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5" y="3669"/>
              <a:ext cx="315" cy="3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3" descr="C:\Users\Administrator\Desktop\timg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0" y="3005"/>
              <a:ext cx="315" cy="3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3" descr="C:\Users\Administrator\Desktop\timg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4" y="6946"/>
              <a:ext cx="315" cy="3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0" y="2162"/>
              <a:ext cx="569" cy="32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7" y="3437"/>
              <a:ext cx="345" cy="3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2F4D71"/>
              </a:prstShdw>
            </a:effectLst>
          </p:spPr>
        </p:pic>
        <p:pic>
          <p:nvPicPr>
            <p:cNvPr id="152" name="Picture 4" descr="C:\Users\Administrator\Desktop\timg (1)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2" r="22942"/>
            <a:stretch>
              <a:fillRect/>
            </a:stretch>
          </p:blipFill>
          <p:spPr bwMode="auto">
            <a:xfrm>
              <a:off x="14422" y="6399"/>
              <a:ext cx="400" cy="5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5" descr="C:\Users\Administrator\Desktop\timg (4)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5" y="5923"/>
              <a:ext cx="374" cy="63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6" descr="C:\Users\Administrator\Desktop\timg (5).jp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2" r="18767"/>
            <a:stretch>
              <a:fillRect/>
            </a:stretch>
          </p:blipFill>
          <p:spPr bwMode="auto">
            <a:xfrm>
              <a:off x="15626" y="6393"/>
              <a:ext cx="400" cy="4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椭圆 154"/>
            <p:cNvSpPr/>
            <p:nvPr/>
          </p:nvSpPr>
          <p:spPr>
            <a:xfrm>
              <a:off x="14388" y="1993"/>
              <a:ext cx="2368" cy="2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6" name="Picture 4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7" y="6383"/>
              <a:ext cx="410" cy="5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椭圆 156"/>
            <p:cNvSpPr/>
            <p:nvPr/>
          </p:nvSpPr>
          <p:spPr>
            <a:xfrm>
              <a:off x="8781" y="1474"/>
              <a:ext cx="2368" cy="2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椭圆 157"/>
            <p:cNvSpPr/>
            <p:nvPr/>
          </p:nvSpPr>
          <p:spPr>
            <a:xfrm>
              <a:off x="13920" y="4823"/>
              <a:ext cx="2368" cy="2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707" y="7001"/>
              <a:ext cx="426" cy="488"/>
            </a:xfrm>
            <a:prstGeom prst="rect">
              <a:avLst/>
            </a:prstGeom>
            <a:ln w="19050">
              <a:solidFill>
                <a:srgbClr val="23F989"/>
              </a:solidFill>
            </a:ln>
          </p:spPr>
        </p:pic>
        <p:pic>
          <p:nvPicPr>
            <p:cNvPr id="160" name="Picture 194"/>
            <p:cNvPicPr>
              <a:picLocks noChangeAspect="1" noChangeArrowheads="1"/>
            </p:cNvPicPr>
            <p:nvPr/>
          </p:nvPicPr>
          <p:blipFill>
            <a:blip r:embed="rId28" cstate="screen"/>
            <a:srcRect/>
            <a:stretch>
              <a:fillRect/>
            </a:stretch>
          </p:blipFill>
          <p:spPr bwMode="auto">
            <a:xfrm>
              <a:off x="8997" y="6219"/>
              <a:ext cx="399" cy="512"/>
            </a:xfrm>
            <a:prstGeom prst="rect">
              <a:avLst/>
            </a:prstGeom>
            <a:noFill/>
            <a:ln w="1905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832" y="7296"/>
              <a:ext cx="862" cy="386"/>
            </a:xfrm>
            <a:prstGeom prst="rect">
              <a:avLst/>
            </a:prstGeom>
            <a:ln w="19050">
              <a:solidFill>
                <a:srgbClr val="23F989"/>
              </a:solidFill>
            </a:ln>
          </p:spPr>
        </p:pic>
        <p:pic>
          <p:nvPicPr>
            <p:cNvPr id="162" name="图片 161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49" y="5792"/>
              <a:ext cx="548" cy="387"/>
            </a:xfrm>
            <a:prstGeom prst="rect">
              <a:avLst/>
            </a:prstGeom>
            <a:ln w="19050">
              <a:solidFill>
                <a:srgbClr val="23F989"/>
              </a:solidFill>
            </a:ln>
          </p:spPr>
        </p:pic>
        <p:pic>
          <p:nvPicPr>
            <p:cNvPr id="163" name="图片 162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002" y="7355"/>
              <a:ext cx="790" cy="328"/>
            </a:xfrm>
            <a:prstGeom prst="rect">
              <a:avLst/>
            </a:prstGeom>
            <a:ln w="19050">
              <a:solidFill>
                <a:srgbClr val="23F989"/>
              </a:solidFill>
            </a:ln>
          </p:spPr>
        </p:pic>
        <p:pic>
          <p:nvPicPr>
            <p:cNvPr id="164" name="Picture 2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" y="5181"/>
              <a:ext cx="557" cy="417"/>
            </a:xfrm>
            <a:prstGeom prst="rect">
              <a:avLst/>
            </a:prstGeom>
            <a:noFill/>
            <a:ln w="1905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5" name="Picture 2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" y="6736"/>
              <a:ext cx="491" cy="308"/>
            </a:xfrm>
            <a:prstGeom prst="rect">
              <a:avLst/>
            </a:prstGeom>
            <a:noFill/>
            <a:ln w="1905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6" name="椭圆 165"/>
            <p:cNvSpPr/>
            <p:nvPr/>
          </p:nvSpPr>
          <p:spPr>
            <a:xfrm>
              <a:off x="9071" y="5321"/>
              <a:ext cx="2368" cy="2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标注 166"/>
            <p:cNvSpPr/>
            <p:nvPr/>
          </p:nvSpPr>
          <p:spPr bwMode="auto">
            <a:xfrm>
              <a:off x="8025" y="6964"/>
              <a:ext cx="1441" cy="470"/>
            </a:xfrm>
            <a:prstGeom prst="wedgeRectCallout">
              <a:avLst>
                <a:gd name="adj1" fmla="val 104243"/>
                <a:gd name="adj2" fmla="val -24040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拟选址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文本框 41"/>
            <p:cNvSpPr txBox="1"/>
            <p:nvPr/>
          </p:nvSpPr>
          <p:spPr>
            <a:xfrm>
              <a:off x="11133" y="3919"/>
              <a:ext cx="1413" cy="392"/>
            </a:xfrm>
            <a:prstGeom prst="rect">
              <a:avLst/>
            </a:prstGeom>
            <a:solidFill>
              <a:srgbClr val="D17B41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XX</a:t>
              </a:r>
              <a:r>
                <a:rPr lang="zh-CN" altLang="en-US" sz="9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店</a:t>
              </a:r>
              <a:endParaRPr lang="zh-CN" altLang="en-US" sz="9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矩形标注 168"/>
            <p:cNvSpPr/>
            <p:nvPr/>
          </p:nvSpPr>
          <p:spPr bwMode="auto">
            <a:xfrm>
              <a:off x="15077" y="8842"/>
              <a:ext cx="2267" cy="717"/>
            </a:xfrm>
            <a:prstGeom prst="wedgeRectCallout">
              <a:avLst>
                <a:gd name="adj1" fmla="val -87191"/>
                <a:gd name="adj2" fmla="val -41435"/>
              </a:avLst>
            </a:prstGeom>
            <a:solidFill>
              <a:srgbClr val="B4C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875">
                <a:buFontTx/>
                <a:buNone/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天府新区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4S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集群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 rot="20280000">
              <a:off x="11233" y="5025"/>
              <a:ext cx="135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XXkm</a:t>
              </a:r>
              <a:endParaRPr lang="en-US" altLang="zh-CN"/>
            </a:p>
          </p:txBody>
        </p:sp>
        <p:cxnSp>
          <p:nvCxnSpPr>
            <p:cNvPr id="171" name="直接箭头连接符 170"/>
            <p:cNvCxnSpPr/>
            <p:nvPr/>
          </p:nvCxnSpPr>
          <p:spPr>
            <a:xfrm flipH="1">
              <a:off x="10727" y="4546"/>
              <a:ext cx="1346" cy="16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矩形标注 171"/>
            <p:cNvSpPr/>
            <p:nvPr/>
          </p:nvSpPr>
          <p:spPr bwMode="auto">
            <a:xfrm>
              <a:off x="7567" y="4353"/>
              <a:ext cx="2225" cy="717"/>
            </a:xfrm>
            <a:prstGeom prst="wedgeRectCallout">
              <a:avLst>
                <a:gd name="adj1" fmla="val 62806"/>
                <a:gd name="adj2" fmla="val 208540"/>
              </a:avLst>
            </a:prstGeom>
            <a:solidFill>
              <a:srgbClr val="B4C6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4875">
                <a:buFontTx/>
                <a:buNone/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机场路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4S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集群</a:t>
              </a:r>
              <a:endPara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3" name="图片 172" descr="飞书20230406-1818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603" y="3837"/>
              <a:ext cx="530" cy="530"/>
            </a:xfrm>
            <a:prstGeom prst="rect">
              <a:avLst/>
            </a:prstGeom>
          </p:spPr>
        </p:pic>
        <p:pic>
          <p:nvPicPr>
            <p:cNvPr id="174" name="图片 173" descr="飞书20230407-10455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202" y="5724"/>
              <a:ext cx="525" cy="525"/>
            </a:xfrm>
            <a:prstGeom prst="rect">
              <a:avLst/>
            </a:prstGeom>
          </p:spPr>
        </p:pic>
        <p:pic>
          <p:nvPicPr>
            <p:cNvPr id="175" name="图片 174" descr="飞书20230407-10455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2989" y="5457"/>
              <a:ext cx="551" cy="551"/>
            </a:xfrm>
            <a:prstGeom prst="rect">
              <a:avLst/>
            </a:prstGeom>
          </p:spPr>
        </p:pic>
        <p:sp>
          <p:nvSpPr>
            <p:cNvPr id="176" name="文本框 175"/>
            <p:cNvSpPr txBox="1"/>
            <p:nvPr/>
          </p:nvSpPr>
          <p:spPr>
            <a:xfrm>
              <a:off x="13567" y="5561"/>
              <a:ext cx="2059" cy="39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华康金刚黑A Light" panose="020B0300000000000000" pitchFamily="34" charset="-122"/>
                  <a:ea typeface="华康金刚黑A Light" panose="020B0300000000000000" pitchFamily="34" charset="-122"/>
                </a:rPr>
                <a:t>XX</a:t>
              </a:r>
              <a:r>
                <a:rPr lang="zh-CN" altLang="en-US" sz="900" b="1" dirty="0">
                  <a:solidFill>
                    <a:schemeClr val="bg1"/>
                  </a:solidFill>
                  <a:latin typeface="华康金刚黑A Light" panose="020B0300000000000000" pitchFamily="34" charset="-122"/>
                  <a:ea typeface="华康金刚黑A Light" panose="020B0300000000000000" pitchFamily="34" charset="-122"/>
                </a:rPr>
                <a:t>店</a:t>
              </a:r>
              <a:endParaRPr lang="zh-CN" altLang="en-US" sz="900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endParaRPr>
            </a:p>
          </p:txBody>
        </p:sp>
        <p:cxnSp>
          <p:nvCxnSpPr>
            <p:cNvPr id="177" name="直接箭头连接符 176"/>
            <p:cNvCxnSpPr/>
            <p:nvPr/>
          </p:nvCxnSpPr>
          <p:spPr>
            <a:xfrm flipH="1">
              <a:off x="10927" y="5836"/>
              <a:ext cx="2028" cy="5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文本框 177"/>
            <p:cNvSpPr txBox="1"/>
            <p:nvPr/>
          </p:nvSpPr>
          <p:spPr>
            <a:xfrm rot="20760000">
              <a:off x="11589" y="6078"/>
              <a:ext cx="135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XXkm</a:t>
              </a:r>
              <a:endParaRPr lang="en-US" altLang="zh-CN"/>
            </a:p>
          </p:txBody>
        </p:sp>
      </p:grpSp>
      <p:sp>
        <p:nvSpPr>
          <p:cNvPr id="203" name="文本框 202"/>
          <p:cNvSpPr txBox="1"/>
          <p:nvPr/>
        </p:nvSpPr>
        <p:spPr>
          <a:xfrm>
            <a:off x="5054600" y="5650230"/>
            <a:ext cx="109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本次选址</a:t>
            </a:r>
            <a:endParaRPr lang="zh-CN" altLang="en-US" sz="1600"/>
          </a:p>
        </p:txBody>
      </p:sp>
      <p:pic>
        <p:nvPicPr>
          <p:cNvPr id="204" name="图片 203" descr="飞书20230407-10455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695825" y="5650230"/>
            <a:ext cx="333375" cy="333375"/>
          </a:xfrm>
          <a:prstGeom prst="rect">
            <a:avLst/>
          </a:prstGeom>
        </p:spPr>
      </p:pic>
      <p:pic>
        <p:nvPicPr>
          <p:cNvPr id="205" name="图片 204" descr="飞书20230406-18183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87770" y="5650230"/>
            <a:ext cx="368935" cy="368935"/>
          </a:xfrm>
          <a:prstGeom prst="rect">
            <a:avLst/>
          </a:prstGeom>
        </p:spPr>
      </p:pic>
      <p:sp>
        <p:nvSpPr>
          <p:cNvPr id="206" name="文本框 205"/>
          <p:cNvSpPr txBox="1"/>
          <p:nvPr/>
        </p:nvSpPr>
        <p:spPr>
          <a:xfrm>
            <a:off x="6689090" y="5646420"/>
            <a:ext cx="10191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直营门店</a:t>
            </a:r>
            <a:endParaRPr lang="zh-CN" altLang="en-US" sz="1600"/>
          </a:p>
        </p:txBody>
      </p:sp>
      <p:pic>
        <p:nvPicPr>
          <p:cNvPr id="207" name="图片 206" descr="飞书20230407-10455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89875" y="5633720"/>
            <a:ext cx="349885" cy="349885"/>
          </a:xfrm>
          <a:prstGeom prst="rect">
            <a:avLst/>
          </a:prstGeom>
        </p:spPr>
      </p:pic>
      <p:sp>
        <p:nvSpPr>
          <p:cNvPr id="208" name="文本框 207"/>
          <p:cNvSpPr txBox="1"/>
          <p:nvPr/>
        </p:nvSpPr>
        <p:spPr>
          <a:xfrm>
            <a:off x="8295640" y="5666105"/>
            <a:ext cx="100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授权门店</a:t>
            </a:r>
            <a:endParaRPr lang="zh-CN" altLang="en-US" sz="1600"/>
          </a:p>
        </p:txBody>
      </p:sp>
      <p:sp>
        <p:nvSpPr>
          <p:cNvPr id="209" name="文本框 208"/>
          <p:cNvSpPr txBox="1"/>
          <p:nvPr/>
        </p:nvSpPr>
        <p:spPr>
          <a:xfrm>
            <a:off x="5081905" y="6089015"/>
            <a:ext cx="904240" cy="229870"/>
          </a:xfrm>
          <a:prstGeom prst="rect">
            <a:avLst/>
          </a:prstGeom>
          <a:solidFill>
            <a:srgbClr val="CF794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销售服务中心</a:t>
            </a:r>
            <a:endParaRPr lang="zh-CN" altLang="en-US" sz="900" b="1" dirty="0">
              <a:solidFill>
                <a:schemeClr val="bg1"/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6240145" y="6089015"/>
            <a:ext cx="1162050" cy="2298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体验中心</a:t>
            </a:r>
            <a:r>
              <a:rPr lang="en-US" altLang="zh-CN" sz="900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/</a:t>
            </a:r>
            <a:r>
              <a:rPr lang="zh-CN" altLang="en-US" sz="900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服务中心</a:t>
            </a:r>
            <a:endParaRPr lang="zh-CN" altLang="en-US" sz="900" b="1" dirty="0">
              <a:solidFill>
                <a:schemeClr val="bg1"/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7851140" y="6019165"/>
            <a:ext cx="599440" cy="377825"/>
          </a:xfrm>
          <a:prstGeom prst="ellipse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标注 67"/>
          <p:cNvSpPr/>
          <p:nvPr/>
        </p:nvSpPr>
        <p:spPr bwMode="auto">
          <a:xfrm>
            <a:off x="8507485" y="6089005"/>
            <a:ext cx="1291302" cy="374660"/>
          </a:xfrm>
          <a:prstGeom prst="wedgeRectCallout">
            <a:avLst>
              <a:gd name="adj1" fmla="val -87191"/>
              <a:gd name="adj2" fmla="val -41435"/>
            </a:avLst>
          </a:prstGeom>
          <a:solidFill>
            <a:srgbClr val="B4C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4875">
              <a:buFontTx/>
              <a:buNone/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商圈</a:t>
            </a:r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汽车城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销售服务中心项目选址信息</a:t>
            </a: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436370" y="8890"/>
            <a:ext cx="1186180" cy="3016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-1433830" y="450215"/>
            <a:ext cx="1169670" cy="287020"/>
          </a:xfrm>
          <a:prstGeom prst="rect">
            <a:avLst/>
          </a:prstGeom>
          <a:solidFill>
            <a:srgbClr val="727171"/>
          </a:solidFill>
          <a:ln>
            <a:solidFill>
              <a:srgbClr val="72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428115" y="876935"/>
            <a:ext cx="1170305" cy="287020"/>
          </a:xfrm>
          <a:prstGeom prst="rect">
            <a:avLst/>
          </a:prstGeom>
          <a:solidFill>
            <a:srgbClr val="1C5DD8"/>
          </a:solidFill>
          <a:ln>
            <a:solidFill>
              <a:srgbClr val="1C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428115" y="1350645"/>
            <a:ext cx="1186815" cy="287020"/>
          </a:xfrm>
          <a:prstGeom prst="rect">
            <a:avLst/>
          </a:prstGeom>
          <a:solidFill>
            <a:srgbClr val="144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1433830" y="1824990"/>
            <a:ext cx="1186815" cy="287020"/>
          </a:xfrm>
          <a:prstGeom prst="rect">
            <a:avLst/>
          </a:prstGeom>
          <a:solidFill>
            <a:srgbClr val="569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1428115" y="2299335"/>
            <a:ext cx="1186815" cy="287020"/>
          </a:xfrm>
          <a:prstGeom prst="rect">
            <a:avLst/>
          </a:prstGeom>
          <a:solidFill>
            <a:srgbClr val="A4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6080" y="831215"/>
            <a:ext cx="11419205" cy="5473065"/>
          </a:xfrm>
          <a:prstGeom prst="rect">
            <a:avLst/>
          </a:prstGeom>
          <a:solidFill>
            <a:srgbClr val="EDF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3555" y="1684020"/>
            <a:ext cx="3015615" cy="449008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t" anchorCtr="0">
            <a:noAutofit/>
          </a:bodyPr>
          <a:lstStyle/>
          <a:p>
            <a:pPr algn="l"/>
            <a:r>
              <a:rPr lang="zh-CN" b="1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要</a:t>
            </a:r>
            <a:r>
              <a:rPr lang="zh-CN" altLang="en-US" b="1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点</a:t>
            </a:r>
            <a:r>
              <a:rPr lang="zh-CN" b="1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：</a:t>
            </a:r>
            <a:r>
              <a:rPr lang="zh-CN" altLang="en-US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要</a:t>
            </a:r>
            <a:r>
              <a:rPr lang="zh-CN" altLang="en-US" b="1" dirty="0">
                <a:solidFill>
                  <a:schemeClr val="bg1"/>
                </a:solidFill>
                <a:latin typeface="华康金刚黑A Light" panose="020B0300000000000000" pitchFamily="34" charset="-122"/>
                <a:ea typeface="华康金刚黑A Light" panose="020B0300000000000000" pitchFamily="34" charset="-122"/>
              </a:rPr>
              <a:t>点：</a:t>
            </a:r>
            <a:endParaRPr lang="zh-CN" altLang="en-US" b="1" dirty="0">
              <a:solidFill>
                <a:schemeClr val="bg1"/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31565" y="961390"/>
            <a:ext cx="8081010" cy="5213350"/>
          </a:xfrm>
          <a:prstGeom prst="rect">
            <a:avLst/>
          </a:prstGeom>
          <a:solidFill>
            <a:schemeClr val="bg1"/>
          </a:solidFill>
          <a:ln w="9525" cmpd="sng">
            <a:noFill/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pPr marL="170180" lvl="2" indent="-17018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endParaRPr lang="zh-CN" altLang="en-US" sz="1400">
              <a:solidFill>
                <a:srgbClr val="727171"/>
              </a:solidFill>
              <a:latin typeface="华康金刚黑A Light" panose="020B0300000000000000" pitchFamily="34" charset="-122"/>
              <a:ea typeface="华康金刚黑A Light" panose="020B0300000000000000" pitchFamily="34" charset="-122"/>
              <a:cs typeface="华康金刚黑A Light" panose="020B0300000000000000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3555" y="960755"/>
            <a:ext cx="3015615" cy="5505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汽车集群位置图</a:t>
            </a:r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892655" y="1013208"/>
            <a:ext cx="7500185" cy="5034768"/>
            <a:chOff x="351522" y="1174866"/>
            <a:chExt cx="8316618" cy="503476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1522" y="1174866"/>
              <a:ext cx="8316618" cy="5034768"/>
            </a:xfrm>
            <a:prstGeom prst="rect">
              <a:avLst/>
            </a:prstGeom>
          </p:spPr>
        </p:pic>
        <p:pic>
          <p:nvPicPr>
            <p:cNvPr id="9" name="Picture 205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135798" y="4548464"/>
              <a:ext cx="263579" cy="245083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9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04618" y="4790267"/>
              <a:ext cx="331180" cy="373511"/>
            </a:xfrm>
            <a:prstGeom prst="rect">
              <a:avLst/>
            </a:prstGeom>
            <a:noFill/>
            <a:ln w="3810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6978" y="4790267"/>
              <a:ext cx="608786" cy="222028"/>
            </a:xfrm>
            <a:prstGeom prst="rect">
              <a:avLst/>
            </a:prstGeom>
            <a:ln w="38100">
              <a:solidFill>
                <a:srgbClr val="23F989"/>
              </a:solidFill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175085" y="4818844"/>
              <a:ext cx="252605" cy="23095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Picture 20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609972" y="5142149"/>
              <a:ext cx="194646" cy="26343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738878" y="5898863"/>
              <a:ext cx="246661" cy="1422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Picture 207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271281" y="4711700"/>
              <a:ext cx="225335" cy="2548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bject 4"/>
            <p:cNvSpPr/>
            <p:nvPr/>
          </p:nvSpPr>
          <p:spPr>
            <a:xfrm>
              <a:off x="4499111" y="3335849"/>
              <a:ext cx="243402" cy="319246"/>
            </a:xfrm>
            <a:prstGeom prst="rect">
              <a:avLst/>
            </a:prstGeom>
            <a:blipFill>
              <a:blip r:embed="rId9" cstate="screen"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1350">
                <a:ln w="28575">
                  <a:solidFill>
                    <a:schemeClr val="tx1"/>
                  </a:solidFill>
                </a:ln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object 11"/>
            <p:cNvSpPr/>
            <p:nvPr/>
          </p:nvSpPr>
          <p:spPr>
            <a:xfrm>
              <a:off x="4771371" y="3284102"/>
              <a:ext cx="316144" cy="249553"/>
            </a:xfrm>
            <a:prstGeom prst="rect">
              <a:avLst/>
            </a:prstGeom>
            <a:blipFill>
              <a:blip r:embed="rId10" cstate="screen"/>
              <a:stretch>
                <a:fillRect/>
              </a:stretch>
            </a:blip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135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object 12"/>
            <p:cNvSpPr/>
            <p:nvPr/>
          </p:nvSpPr>
          <p:spPr>
            <a:xfrm>
              <a:off x="4313144" y="3682267"/>
              <a:ext cx="307668" cy="268343"/>
            </a:xfrm>
            <a:prstGeom prst="rect">
              <a:avLst/>
            </a:prstGeom>
            <a:blipFill>
              <a:blip r:embed="rId11" cstate="screen"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sz="135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996432" y="3030605"/>
              <a:ext cx="317630" cy="265191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1" name="Picture 51" descr="faw-vw-logo"/>
            <p:cNvPicPr>
              <a:picLocks noChangeAspect="1" noChangeArrowheads="1"/>
            </p:cNvPicPr>
            <p:nvPr/>
          </p:nvPicPr>
          <p:blipFill>
            <a:blip r:embed="rId13" cstate="print">
              <a:lum bright="-6000" contrast="24000"/>
            </a:blip>
            <a:srcRect/>
            <a:stretch>
              <a:fillRect/>
            </a:stretch>
          </p:blipFill>
          <p:spPr bwMode="auto">
            <a:xfrm>
              <a:off x="3128351" y="5502505"/>
              <a:ext cx="732098" cy="230707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 flipH="1">
              <a:off x="3647604" y="4300921"/>
              <a:ext cx="288178" cy="258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04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3484397" y="4535437"/>
              <a:ext cx="201974" cy="2117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02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823182" y="3030605"/>
              <a:ext cx="300072" cy="3052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92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2985539" y="5745825"/>
              <a:ext cx="201432" cy="2003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 rot="210334">
              <a:off x="3906346" y="3554907"/>
              <a:ext cx="263432" cy="300080"/>
            </a:xfrm>
            <a:prstGeom prst="rect">
              <a:avLst/>
            </a:prstGeom>
            <a:noFill/>
            <a:ln w="38100" algn="ctr">
              <a:solidFill>
                <a:srgbClr val="23F989"/>
              </a:solidFill>
              <a:miter lim="800000"/>
              <a:headEnd/>
              <a:tailEnd/>
            </a:ln>
            <a:effectLst>
              <a:prstShdw prst="shdw17" dist="17961" dir="2700000">
                <a:srgbClr val="8C8C8C"/>
              </a:prstShdw>
            </a:effectLst>
          </p:spPr>
        </p:pic>
        <p:pic>
          <p:nvPicPr>
            <p:cNvPr id="27" name="Picture 201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6115624" y="2864306"/>
              <a:ext cx="232632" cy="1662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99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6123254" y="2682670"/>
              <a:ext cx="241861" cy="1765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195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3634714" y="3954023"/>
              <a:ext cx="390118" cy="280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7784" y="3946762"/>
              <a:ext cx="670650" cy="264035"/>
            </a:xfrm>
            <a:prstGeom prst="rect">
              <a:avLst/>
            </a:prstGeom>
            <a:ln w="38100">
              <a:solidFill>
                <a:srgbClr val="23F989"/>
              </a:solidFill>
            </a:ln>
          </p:spPr>
        </p:pic>
        <p:pic>
          <p:nvPicPr>
            <p:cNvPr id="31" name="Picture 185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6586491" y="2347998"/>
              <a:ext cx="487742" cy="2160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09748" y="5113529"/>
              <a:ext cx="352460" cy="355214"/>
            </a:xfrm>
            <a:prstGeom prst="rect">
              <a:avLst/>
            </a:prstGeom>
            <a:ln w="38100">
              <a:solidFill>
                <a:srgbClr val="23F989"/>
              </a:solidFill>
            </a:ln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76955" y="3734770"/>
              <a:ext cx="397618" cy="331349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38931" y="3544431"/>
              <a:ext cx="499776" cy="310972"/>
            </a:xfrm>
            <a:prstGeom prst="rect">
              <a:avLst/>
            </a:prstGeom>
            <a:ln w="38100">
              <a:solidFill>
                <a:srgbClr val="23F989"/>
              </a:solidFill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063" y="2564022"/>
              <a:ext cx="318580" cy="209460"/>
            </a:xfrm>
            <a:prstGeom prst="rect">
              <a:avLst/>
            </a:prstGeom>
            <a:noFill/>
            <a:ln w="3810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058" y="3215417"/>
              <a:ext cx="437124" cy="240864"/>
            </a:xfrm>
            <a:prstGeom prst="rect">
              <a:avLst/>
            </a:prstGeom>
            <a:noFill/>
            <a:ln w="38100">
              <a:solidFill>
                <a:srgbClr val="23F98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5" name="矩形标注 94"/>
          <p:cNvSpPr/>
          <p:nvPr/>
        </p:nvSpPr>
        <p:spPr bwMode="auto">
          <a:xfrm>
            <a:off x="9186596" y="3785080"/>
            <a:ext cx="1097937" cy="539855"/>
          </a:xfrm>
          <a:prstGeom prst="wedgeRectCallout">
            <a:avLst>
              <a:gd name="adj1" fmla="val -171286"/>
              <a:gd name="adj2" fmla="val 347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拟选址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626485" y="961390"/>
            <a:ext cx="4116070" cy="1184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说明：</a:t>
            </a:r>
            <a:endParaRPr lang="zh-CN" altLang="en-US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华康金刚黑A" panose="020B0400000000000000" charset="-122"/>
            </a:endParaRPr>
          </a:p>
          <a:p>
            <a:pPr algn="l"/>
            <a:r>
              <a:rPr lang="zh-CN" altLang="en-US" spc="60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华康金刚黑A" panose="020B0400000000000000" charset="-122"/>
                <a:sym typeface="+mn-ea"/>
              </a:rPr>
              <a:t>请标明周围的汽车品牌</a:t>
            </a:r>
            <a:endParaRPr lang="zh-CN" altLang="en-US" b="1" spc="60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华康金刚黑A" panose="020B0400000000000000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正式</a:t>
            </a:r>
            <a:r>
              <a:rPr lang="en-US" altLang="zh-CN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PPT</a:t>
            </a:r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请将此说明删除。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ctr"/>
            <a:endParaRPr lang="en-US" altLang="zh-CN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pic>
        <p:nvPicPr>
          <p:cNvPr id="6" name="图片 5" descr="飞书20230407-10455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14895" y="3977640"/>
            <a:ext cx="463550" cy="463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选址园区</a:t>
            </a:r>
            <a:r>
              <a:rPr lang="zh-CN" altLang="en-US" dirty="0"/>
              <a:t>平面图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-1436370" y="8890"/>
            <a:ext cx="1186180" cy="3016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-1433830" y="450215"/>
            <a:ext cx="1169670" cy="287020"/>
          </a:xfrm>
          <a:prstGeom prst="rect">
            <a:avLst/>
          </a:prstGeom>
          <a:solidFill>
            <a:srgbClr val="727171"/>
          </a:solidFill>
          <a:ln>
            <a:solidFill>
              <a:srgbClr val="72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428115" y="876935"/>
            <a:ext cx="1170305" cy="287020"/>
          </a:xfrm>
          <a:prstGeom prst="rect">
            <a:avLst/>
          </a:prstGeom>
          <a:solidFill>
            <a:srgbClr val="1C5DD8"/>
          </a:solidFill>
          <a:ln>
            <a:solidFill>
              <a:srgbClr val="1C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428115" y="1350645"/>
            <a:ext cx="1186815" cy="287020"/>
          </a:xfrm>
          <a:prstGeom prst="rect">
            <a:avLst/>
          </a:prstGeom>
          <a:solidFill>
            <a:srgbClr val="144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1433830" y="1824990"/>
            <a:ext cx="1186815" cy="287020"/>
          </a:xfrm>
          <a:prstGeom prst="rect">
            <a:avLst/>
          </a:prstGeom>
          <a:solidFill>
            <a:srgbClr val="569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1428115" y="2299335"/>
            <a:ext cx="1186815" cy="287020"/>
          </a:xfrm>
          <a:prstGeom prst="rect">
            <a:avLst/>
          </a:prstGeom>
          <a:solidFill>
            <a:srgbClr val="A4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99216" y="4181380"/>
            <a:ext cx="1284303" cy="11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宝马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037468" y="3329126"/>
            <a:ext cx="830063" cy="20152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特斯拉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148746" y="3329126"/>
            <a:ext cx="1822880" cy="2015229"/>
          </a:xfrm>
          <a:prstGeom prst="rect">
            <a:avLst/>
          </a:prstGeom>
          <a:solidFill>
            <a:srgbClr val="B4C6E7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小鹏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065075" y="3329126"/>
            <a:ext cx="1951985" cy="20152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奥迪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266392" y="3799646"/>
            <a:ext cx="1941624" cy="1544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现代</a:t>
            </a:r>
            <a:endParaRPr lang="en-US" altLang="zh-CN" dirty="0"/>
          </a:p>
          <a:p>
            <a:pPr algn="ctr"/>
            <a:r>
              <a:rPr lang="zh-CN" altLang="en-US" dirty="0"/>
              <a:t>启辰</a:t>
            </a:r>
            <a:endParaRPr lang="en-US" altLang="zh-CN" dirty="0"/>
          </a:p>
          <a:p>
            <a:pPr algn="ctr"/>
            <a:r>
              <a:rPr lang="zh-CN" altLang="en-US" dirty="0"/>
              <a:t>英菲尼迪</a:t>
            </a:r>
            <a:endParaRPr lang="en-US" altLang="zh-CN" dirty="0"/>
          </a:p>
          <a:p>
            <a:pPr algn="ctr"/>
            <a:r>
              <a:rPr lang="zh-CN" altLang="en-US" dirty="0"/>
              <a:t>日产</a:t>
            </a:r>
            <a:endParaRPr lang="en-US" altLang="zh-CN" dirty="0"/>
          </a:p>
          <a:p>
            <a:pPr algn="ctr"/>
            <a:r>
              <a:rPr lang="zh-CN" altLang="en-US" dirty="0"/>
              <a:t>领克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08483" y="2929628"/>
            <a:ext cx="1226222" cy="11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威马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08482" y="1580222"/>
            <a:ext cx="2500543" cy="11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上汽大众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014769" y="1490584"/>
            <a:ext cx="3202997" cy="1110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林肯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999216" y="2896790"/>
            <a:ext cx="1284303" cy="11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沃尔沃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8774098" y="1490584"/>
            <a:ext cx="2509421" cy="1110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荣威</a:t>
            </a:r>
            <a:endParaRPr lang="en-US" altLang="zh-CN" dirty="0"/>
          </a:p>
          <a:p>
            <a:pPr algn="ctr"/>
            <a:r>
              <a:rPr lang="zh-CN" altLang="en-US" dirty="0"/>
              <a:t>雪佛兰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908483" y="4181380"/>
            <a:ext cx="1226222" cy="11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奔驰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745724" y="870012"/>
            <a:ext cx="1065320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10386874" y="1251752"/>
            <a:ext cx="1012053" cy="1023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99464" y="5761608"/>
            <a:ext cx="204186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45724" y="6143348"/>
            <a:ext cx="1065320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764132" y="1251752"/>
            <a:ext cx="887767" cy="452761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181383" y="1251752"/>
            <a:ext cx="765697" cy="40926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45724" y="1251752"/>
            <a:ext cx="0" cy="452761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19595" y="1251752"/>
            <a:ext cx="0" cy="452761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11816179" y="1251752"/>
            <a:ext cx="8877" cy="453648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1398927" y="1251752"/>
            <a:ext cx="0" cy="452761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 flipV="1">
            <a:off x="757187" y="5761610"/>
            <a:ext cx="1675295" cy="887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8611340" y="5770486"/>
            <a:ext cx="2787587" cy="1775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 flipV="1">
            <a:off x="2949971" y="5761610"/>
            <a:ext cx="1675295" cy="887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 flipV="1">
            <a:off x="745724" y="1225122"/>
            <a:ext cx="1675295" cy="887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 flipV="1">
            <a:off x="3187533" y="1251752"/>
            <a:ext cx="576600" cy="1023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181383" y="1261988"/>
            <a:ext cx="2099943" cy="25278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6855219" y="1269319"/>
            <a:ext cx="2914281" cy="1399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1256922" y="6054572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H="1">
            <a:off x="2949971" y="5894773"/>
            <a:ext cx="123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>
            <a:off x="4807990" y="6045695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8269363" y="6045695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flipH="1">
            <a:off x="9867531" y="5921406"/>
            <a:ext cx="123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905516" y="1118588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 flipH="1">
            <a:off x="2598565" y="958789"/>
            <a:ext cx="123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>
            <a:off x="4456584" y="1109711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7917957" y="1109711"/>
            <a:ext cx="100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 flipH="1">
            <a:off x="5785648" y="958789"/>
            <a:ext cx="123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H="1">
            <a:off x="9516125" y="985422"/>
            <a:ext cx="12314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>
            <a:off x="11532093" y="1283314"/>
            <a:ext cx="0" cy="131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>
            <a:off x="11532093" y="4181380"/>
            <a:ext cx="0" cy="131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>
          <a:xfrm flipV="1">
            <a:off x="11718524" y="2334827"/>
            <a:ext cx="0" cy="1571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>
            <a:off x="426128" y="1243364"/>
            <a:ext cx="0" cy="131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>
            <a:off x="426128" y="4141430"/>
            <a:ext cx="0" cy="131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 flipV="1">
            <a:off x="612559" y="2294877"/>
            <a:ext cx="0" cy="1571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>
            <a:off x="3932808" y="1490584"/>
            <a:ext cx="275207" cy="134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>
            <a:off x="4385568" y="3935083"/>
            <a:ext cx="275207" cy="134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 flipH="1" flipV="1">
            <a:off x="4357823" y="2847443"/>
            <a:ext cx="258559" cy="1305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7010395" y="913982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丁香路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1767163" y="2910950"/>
            <a:ext cx="27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玉龙南路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523610" y="5779363"/>
            <a:ext cx="204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棕榈路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-14986" y="2665896"/>
            <a:ext cx="27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茶花路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4591220" y="2641485"/>
            <a:ext cx="27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玫瑰路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9" name="矩形: 圆角 98"/>
          <p:cNvSpPr/>
          <p:nvPr/>
        </p:nvSpPr>
        <p:spPr>
          <a:xfrm>
            <a:off x="7917957" y="5459027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sp>
        <p:nvSpPr>
          <p:cNvPr id="100" name="矩形: 圆角 99"/>
          <p:cNvSpPr/>
          <p:nvPr/>
        </p:nvSpPr>
        <p:spPr>
          <a:xfrm>
            <a:off x="6218718" y="1384550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sp>
        <p:nvSpPr>
          <p:cNvPr id="101" name="矩形: 圆角 100"/>
          <p:cNvSpPr/>
          <p:nvPr/>
        </p:nvSpPr>
        <p:spPr>
          <a:xfrm>
            <a:off x="9746569" y="1348969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sp>
        <p:nvSpPr>
          <p:cNvPr id="102" name="矩形: 圆角 101"/>
          <p:cNvSpPr/>
          <p:nvPr/>
        </p:nvSpPr>
        <p:spPr>
          <a:xfrm>
            <a:off x="2406503" y="1348969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sp>
        <p:nvSpPr>
          <p:cNvPr id="104" name="矩形: 圆角 103"/>
          <p:cNvSpPr/>
          <p:nvPr/>
        </p:nvSpPr>
        <p:spPr>
          <a:xfrm>
            <a:off x="4982034" y="5454466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sp>
        <p:nvSpPr>
          <p:cNvPr id="105" name="矩形: 圆角 104"/>
          <p:cNvSpPr/>
          <p:nvPr/>
        </p:nvSpPr>
        <p:spPr>
          <a:xfrm>
            <a:off x="2299874" y="5463837"/>
            <a:ext cx="693380" cy="222684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highlight>
                  <a:srgbClr val="00FF00"/>
                </a:highlight>
              </a:rPr>
              <a:t>出入口</a:t>
            </a:r>
            <a:endParaRPr lang="zh-CN" altLang="en-US" sz="900" dirty="0">
              <a:highlight>
                <a:srgbClr val="00FF00"/>
              </a:highlight>
            </a:endParaRPr>
          </a:p>
        </p:txBody>
      </p:sp>
      <p:pic>
        <p:nvPicPr>
          <p:cNvPr id="107" name="Picture 194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9303165" y="4728370"/>
            <a:ext cx="298668" cy="373511"/>
          </a:xfrm>
          <a:prstGeom prst="rect">
            <a:avLst/>
          </a:prstGeom>
          <a:noFill/>
          <a:ln w="38100">
            <a:solidFill>
              <a:srgbClr val="23F98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矩形 43"/>
          <p:cNvSpPr/>
          <p:nvPr/>
        </p:nvSpPr>
        <p:spPr>
          <a:xfrm>
            <a:off x="8827770" y="896259"/>
            <a:ext cx="2784475" cy="186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说明：</a:t>
            </a:r>
            <a:endParaRPr lang="zh-CN" altLang="en-US" dirty="0">
              <a:solidFill>
                <a:srgbClr val="C00000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用红线框出具体位置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。</a:t>
            </a:r>
            <a:endParaRPr lang="en-US" altLang="zh-CN" dirty="0" smtClean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l"/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各</a:t>
            </a:r>
            <a:r>
              <a:rPr lang="en-US" altLang="zh-CN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4S</a:t>
            </a:r>
            <a:r>
              <a:rPr lang="zh-CN" altLang="en-US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店的面积同比例缩小显示。</a:t>
            </a:r>
            <a:endParaRPr lang="zh-CN" altLang="en-US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l"/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正式</a:t>
            </a:r>
            <a:r>
              <a:rPr lang="en-US" altLang="zh-CN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PPT</a:t>
            </a:r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请将此说明删除。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ctr"/>
            <a:endParaRPr lang="en-US" altLang="zh-CN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pic>
        <p:nvPicPr>
          <p:cNvPr id="6" name="图片 5" descr="飞书20230407-1045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4488815"/>
            <a:ext cx="463550" cy="46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选址基本布局及尺寸</a:t>
            </a:r>
            <a:endParaRPr lang="zh-CN" altLang="en-US" dirty="0"/>
          </a:p>
        </p:txBody>
      </p:sp>
      <p:pic>
        <p:nvPicPr>
          <p:cNvPr id="55" name="Picture 4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515" y="-650928"/>
            <a:ext cx="45719" cy="53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utoShape 6" descr="Kia Motors New 2021 Logo PNG vector in SVG, PDF, AI, CDR format"/>
          <p:cNvSpPr>
            <a:spLocks noChangeAspect="1" noChangeArrowheads="1"/>
          </p:cNvSpPr>
          <p:nvPr/>
        </p:nvSpPr>
        <p:spPr bwMode="auto">
          <a:xfrm>
            <a:off x="13475879" y="1976244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10515" y="6498590"/>
            <a:ext cx="821690" cy="20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64995" y="847090"/>
            <a:ext cx="3450590" cy="189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1879600" y="2466975"/>
            <a:ext cx="3420000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359025" y="4498975"/>
            <a:ext cx="2957195" cy="12407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>
            <p:custDataLst>
              <p:tags r:id="rId6"/>
            </p:custDataLst>
          </p:nvPr>
        </p:nvSpPr>
        <p:spPr>
          <a:xfrm>
            <a:off x="3040380" y="172974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机电区域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129280" y="5810885"/>
            <a:ext cx="908050" cy="530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华康金刚黑A Semibold" panose="020B0600000000000000" charset="-122"/>
                <a:ea typeface="华康金刚黑A Semibold" panose="020B0600000000000000" charset="-122"/>
              </a:rPr>
              <a:t>出入口</a:t>
            </a:r>
            <a:endParaRPr lang="zh-CN" altLang="en-US" b="1">
              <a:latin typeface="华康金刚黑A Semibold" panose="020B0600000000000000" charset="-122"/>
              <a:ea typeface="华康金刚黑A Semibold" panose="020B06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4547235" y="2000250"/>
            <a:ext cx="993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康金刚黑A Semibold" panose="020B0600000000000000" charset="-122"/>
                <a:ea typeface="华康金刚黑A Semibold" panose="020B0600000000000000" charset="-122"/>
              </a:rPr>
              <a:t>入</a:t>
            </a:r>
            <a:endParaRPr lang="zh-CN" altLang="en-US" b="1">
              <a:latin typeface="华康金刚黑A Semibold" panose="020B0600000000000000" charset="-122"/>
              <a:ea typeface="华康金刚黑A Semibold" panose="020B0600000000000000" charset="-122"/>
            </a:endParaRPr>
          </a:p>
          <a:p>
            <a:r>
              <a:rPr lang="zh-CN" altLang="en-US" b="1">
                <a:latin typeface="华康金刚黑A Semibold" panose="020B0600000000000000" charset="-122"/>
                <a:ea typeface="华康金刚黑A Semibold" panose="020B0600000000000000" charset="-122"/>
              </a:rPr>
              <a:t>口</a:t>
            </a:r>
            <a:endParaRPr lang="zh-CN" altLang="en-US" b="1">
              <a:latin typeface="华康金刚黑A Semibold" panose="020B0600000000000000" charset="-122"/>
              <a:ea typeface="华康金刚黑A Semibold" panose="020B0600000000000000" charset="-122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1879600" y="847090"/>
            <a:ext cx="3435985" cy="18942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2286635" y="2741295"/>
            <a:ext cx="3029585" cy="1755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2359025" y="3535680"/>
            <a:ext cx="2957195" cy="965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3252470" y="298196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交付区域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3252470" y="487108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销售展厅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3040380" y="159067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售后区域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933450" y="577088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租赁范围红线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1879600" y="2616200"/>
            <a:ext cx="478790" cy="18859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1334135" y="741680"/>
            <a:ext cx="4532630" cy="53638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18"/>
            </p:custDataLst>
          </p:nvPr>
        </p:nvSpPr>
        <p:spPr>
          <a:xfrm>
            <a:off x="2946400" y="387794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办公和客休区域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1879600" y="3012440"/>
            <a:ext cx="411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后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道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" name="直接箭头连接符 30"/>
          <p:cNvCxnSpPr/>
          <p:nvPr>
            <p:custDataLst>
              <p:tags r:id="rId20"/>
            </p:custDataLst>
          </p:nvPr>
        </p:nvCxnSpPr>
        <p:spPr>
          <a:xfrm>
            <a:off x="1330960" y="6234430"/>
            <a:ext cx="4536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21"/>
            </p:custDataLst>
          </p:nvPr>
        </p:nvCxnSpPr>
        <p:spPr>
          <a:xfrm flipV="1">
            <a:off x="6003925" y="761365"/>
            <a:ext cx="0" cy="531622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>
            <p:custDataLst>
              <p:tags r:id="rId22"/>
            </p:custDataLst>
          </p:nvPr>
        </p:nvSpPr>
        <p:spPr>
          <a:xfrm>
            <a:off x="6003925" y="3660140"/>
            <a:ext cx="529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85m</a:t>
            </a:r>
            <a:endParaRPr lang="en-US" altLang="zh-CN" sz="1400">
              <a:solidFill>
                <a:srgbClr val="FF0000"/>
              </a:solidFill>
            </a:endParaRPr>
          </a:p>
        </p:txBody>
      </p:sp>
      <p:cxnSp>
        <p:nvCxnSpPr>
          <p:cNvPr id="37" name="直接箭头连接符 36"/>
          <p:cNvCxnSpPr/>
          <p:nvPr>
            <p:custDataLst>
              <p:tags r:id="rId23"/>
            </p:custDataLst>
          </p:nvPr>
        </p:nvCxnSpPr>
        <p:spPr>
          <a:xfrm>
            <a:off x="2359025" y="5478780"/>
            <a:ext cx="293306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>
            <p:custDataLst>
              <p:tags r:id="rId24"/>
            </p:custDataLst>
          </p:nvPr>
        </p:nvCxnSpPr>
        <p:spPr>
          <a:xfrm flipH="1">
            <a:off x="5383530" y="857250"/>
            <a:ext cx="0" cy="48393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25"/>
            </p:custDataLst>
          </p:nvPr>
        </p:nvSpPr>
        <p:spPr>
          <a:xfrm>
            <a:off x="3968750" y="5243830"/>
            <a:ext cx="1323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30m</a:t>
            </a:r>
            <a:endParaRPr lang="en-US" altLang="zh-CN" sz="1400"/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5311140" y="3252470"/>
            <a:ext cx="1323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65m</a:t>
            </a:r>
            <a:endParaRPr lang="en-US" altLang="zh-CN" sz="1400"/>
          </a:p>
        </p:txBody>
      </p:sp>
      <p:cxnSp>
        <p:nvCxnSpPr>
          <p:cNvPr id="41" name="直接箭头连接符 40"/>
          <p:cNvCxnSpPr/>
          <p:nvPr>
            <p:custDataLst>
              <p:tags r:id="rId27"/>
            </p:custDataLst>
          </p:nvPr>
        </p:nvCxnSpPr>
        <p:spPr>
          <a:xfrm flipV="1">
            <a:off x="1879600" y="4834255"/>
            <a:ext cx="4711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>
            <p:custDataLst>
              <p:tags r:id="rId28"/>
            </p:custDataLst>
          </p:nvPr>
        </p:nvSpPr>
        <p:spPr>
          <a:xfrm>
            <a:off x="1864995" y="4514850"/>
            <a:ext cx="1323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8m</a:t>
            </a:r>
            <a:endParaRPr lang="en-US" altLang="zh-CN" sz="1400"/>
          </a:p>
        </p:txBody>
      </p:sp>
      <p:pic>
        <p:nvPicPr>
          <p:cNvPr id="3" name="图片 2" descr="南京江北新区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41085" y="2377440"/>
            <a:ext cx="5684520" cy="3787775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30"/>
            </p:custDataLst>
          </p:nvPr>
        </p:nvSpPr>
        <p:spPr>
          <a:xfrm>
            <a:off x="6466840" y="3535680"/>
            <a:ext cx="5120640" cy="168275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1"/>
            </p:custDataLst>
          </p:nvPr>
        </p:nvSpPr>
        <p:spPr>
          <a:xfrm>
            <a:off x="3252470" y="6165215"/>
            <a:ext cx="529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55m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32"/>
            </p:custDataLst>
          </p:nvPr>
        </p:nvSpPr>
        <p:spPr>
          <a:xfrm>
            <a:off x="6466840" y="1561465"/>
            <a:ext cx="2670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/>
              <a:t>外立面照片：展厅外立面高度</a:t>
            </a:r>
            <a:r>
              <a:rPr lang="en-US" altLang="zh-CN" sz="1200"/>
              <a:t>xxm</a:t>
            </a:r>
            <a:endParaRPr lang="en-US" altLang="zh-CN" sz="1200"/>
          </a:p>
          <a:p>
            <a:r>
              <a:rPr lang="zh-CN" altLang="en-US" sz="1200"/>
              <a:t>（外立面用红框标注）</a:t>
            </a:r>
            <a:endParaRPr lang="zh-CN" alt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选址</a:t>
            </a:r>
            <a:r>
              <a:rPr lang="zh-CN" altLang="en-US"/>
              <a:t>场外图片</a:t>
            </a: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436370" y="8890"/>
            <a:ext cx="1186180" cy="3016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-1433830" y="450215"/>
            <a:ext cx="1169670" cy="287020"/>
          </a:xfrm>
          <a:prstGeom prst="rect">
            <a:avLst/>
          </a:prstGeom>
          <a:solidFill>
            <a:srgbClr val="727171"/>
          </a:solidFill>
          <a:ln>
            <a:solidFill>
              <a:srgbClr val="727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-1428115" y="876935"/>
            <a:ext cx="1170305" cy="287020"/>
          </a:xfrm>
          <a:prstGeom prst="rect">
            <a:avLst/>
          </a:prstGeom>
          <a:solidFill>
            <a:srgbClr val="1C5DD8"/>
          </a:solidFill>
          <a:ln>
            <a:solidFill>
              <a:srgbClr val="1C5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-1428115" y="1350645"/>
            <a:ext cx="1186815" cy="287020"/>
          </a:xfrm>
          <a:prstGeom prst="rect">
            <a:avLst/>
          </a:prstGeom>
          <a:solidFill>
            <a:srgbClr val="144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-1433830" y="1824990"/>
            <a:ext cx="1186815" cy="287020"/>
          </a:xfrm>
          <a:prstGeom prst="rect">
            <a:avLst/>
          </a:prstGeom>
          <a:solidFill>
            <a:srgbClr val="569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1428115" y="2299335"/>
            <a:ext cx="1186815" cy="287020"/>
          </a:xfrm>
          <a:prstGeom prst="rect">
            <a:avLst/>
          </a:prstGeom>
          <a:solidFill>
            <a:srgbClr val="A4C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阿里巴巴普惠体 L" panose="00020600040101010101" charset="-122"/>
              <a:ea typeface="阿里巴巴普惠体 L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6080" y="831215"/>
            <a:ext cx="11419205" cy="5473065"/>
          </a:xfrm>
          <a:prstGeom prst="rect">
            <a:avLst/>
          </a:prstGeom>
          <a:solidFill>
            <a:srgbClr val="EDF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1650" y="961390"/>
            <a:ext cx="3015615" cy="5505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店铺选址左侧照</a:t>
            </a:r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9025" y="961390"/>
            <a:ext cx="5448935" cy="5505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b="1" dirty="0" smtClean="0"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场地</a:t>
            </a:r>
            <a:r>
              <a:rPr lang="zh-CN" altLang="en-US" b="1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选址</a:t>
            </a:r>
            <a:r>
              <a:rPr lang="zh-CN" altLang="en-US" b="1" dirty="0" smtClean="0"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远景</a:t>
            </a:r>
            <a:r>
              <a:rPr lang="zh-CN" altLang="en-US" b="1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照</a:t>
            </a:r>
            <a:endParaRPr lang="zh-CN" altLang="en-US" b="1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860" y="1684655"/>
            <a:ext cx="5478145" cy="449008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t" anchorCtr="0">
            <a:noAutofit/>
          </a:bodyPr>
          <a:lstStyle/>
          <a:p>
            <a:pPr algn="l"/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</a:endParaRPr>
          </a:p>
          <a:p>
            <a:pPr algn="l"/>
            <a:r>
              <a:rPr lang="zh-CN" altLang="en-US" b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（看的出店铺所处位置条件）</a:t>
            </a:r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2130" y="961390"/>
            <a:ext cx="5476875" cy="5505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b="1" dirty="0" smtClean="0"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场地</a:t>
            </a:r>
            <a:r>
              <a:rPr lang="zh-CN" altLang="en-US" b="1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选址近景照</a:t>
            </a:r>
            <a:endParaRPr lang="zh-CN" altLang="en-US" b="1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82360" y="1684655"/>
            <a:ext cx="5428615" cy="449008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prstDash val="solid"/>
          </a:ln>
          <a:effectLst/>
        </p:spPr>
        <p:txBody>
          <a:bodyPr wrap="square" rtlCol="0" anchor="t" anchorCtr="0">
            <a:noAutofit/>
          </a:bodyPr>
          <a:lstStyle/>
          <a:p>
            <a:pPr algn="l"/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</a:endParaRPr>
          </a:p>
          <a:p>
            <a:pPr algn="l"/>
            <a:r>
              <a:rPr lang="zh-CN" altLang="en-US" b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</a:rPr>
              <a:t>（看的出店铺所处位置条件）</a:t>
            </a:r>
            <a:endParaRPr lang="zh-CN" altLang="en-US" b="1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94905" y="5055235"/>
            <a:ext cx="4116070" cy="1184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 dirty="0" err="1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说明</a:t>
            </a:r>
            <a:r>
              <a:rPr b="1" dirty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sym typeface="+mn-ea"/>
              </a:rPr>
              <a:t>：</a:t>
            </a:r>
            <a:endParaRPr lang="zh-CN" altLang="en-US" dirty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华康金刚黑A" panose="020B0400000000000000" charset="-122"/>
            </a:endParaRPr>
          </a:p>
          <a:p>
            <a:pPr algn="l"/>
            <a:r>
              <a:rPr lang="zh-CN" altLang="en-US" spc="60" dirty="0" smtClean="0">
                <a:solidFill>
                  <a:schemeClr val="tx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华康金刚黑A" panose="020B0400000000000000" charset="-122"/>
                <a:sym typeface="+mn-ea"/>
              </a:rPr>
              <a:t>请用红框线标示出小鹏的选址场地。</a:t>
            </a:r>
            <a:endParaRPr lang="en-US" altLang="zh-CN" spc="60" dirty="0" smtClean="0">
              <a:solidFill>
                <a:schemeClr val="tx1"/>
              </a:solidFill>
              <a:latin typeface="阿里巴巴普惠体 Light" panose="00020600040101010101" charset="-122"/>
              <a:ea typeface="阿里巴巴普惠体 Light" panose="00020600040101010101" charset="-122"/>
              <a:cs typeface="华康金刚黑A" panose="020B0400000000000000" charset="-122"/>
              <a:sym typeface="+mn-ea"/>
            </a:endParaRPr>
          </a:p>
          <a:p>
            <a:pPr algn="l"/>
            <a:r>
              <a:rPr lang="zh-CN" altLang="en-US" dirty="0" smtClean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正式</a:t>
            </a:r>
            <a:r>
              <a:rPr lang="en-US" altLang="zh-CN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PPT</a:t>
            </a:r>
            <a:r>
              <a:rPr lang="zh-CN" altLang="en-US" dirty="0">
                <a:solidFill>
                  <a:srgbClr val="C00000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请将此说明删除。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  <a:p>
            <a:pPr algn="ctr"/>
            <a:endParaRPr lang="en-US" altLang="zh-CN" dirty="0"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选址场内</a:t>
            </a:r>
            <a:r>
              <a:rPr lang="zh-CN" altLang="en-US" dirty="0">
                <a:sym typeface="+mn-ea"/>
              </a:rPr>
              <a:t>照片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576695" y="822960"/>
            <a:ext cx="5118000" cy="27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75995" y="822325"/>
            <a:ext cx="4860000" cy="27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75995" y="3630930"/>
            <a:ext cx="4860000" cy="27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553200" y="3623310"/>
            <a:ext cx="5153560" cy="27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金刚黑A Medium" panose="020B0500000000000000" pitchFamily="34" charset="-122"/>
              <a:ea typeface="华康金刚黑A Medium" panose="020B05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5445" y="873125"/>
            <a:ext cx="459740" cy="2002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rPr>
              <a:t>销售展厅内部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  <a:cs typeface="阿里巴巴普惠体 L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85445" y="3712210"/>
            <a:ext cx="459740" cy="2002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rPr>
              <a:t>交付区域内部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  <a:cs typeface="阿里巴巴普惠体 L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93460" y="873125"/>
            <a:ext cx="459740" cy="2002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rPr>
              <a:t>售后车间内部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  <a:cs typeface="阿里巴巴普惠体 L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91535" y="3712210"/>
            <a:ext cx="461665" cy="2002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  <a:cs typeface="阿里巴巴普惠体 L" panose="00020600040101010101" charset="-122"/>
              </a:rPr>
              <a:t>停车场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阿里巴巴普惠体 L" panose="00020600040101010101" charset="-122"/>
              <a:ea typeface="阿里巴巴普惠体 L" panose="00020600040101010101" charset="-122"/>
              <a:cs typeface="阿里巴巴普惠体 L" panose="0002060004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10515" y="6498590"/>
            <a:ext cx="821690" cy="20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2e0e5f67-7edb-41d6-add0-4b9883834ace}"/>
  <p:tag name="TABLE_ENDDRAG_ORIGIN_RECT" val="846*291"/>
  <p:tag name="TABLE_ENDDRAG_RECT" val="48*170*846*29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64ba5828-4c32-49ce-b901-855e191da2fc}"/>
  <p:tag name="TABLE_ENDDRAG_ORIGIN_RECT" val="323*134"/>
  <p:tag name="TABLE_ENDDRAG_RECT" val="28*354*323*134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TABLE_ENDDRAG_ORIGIN_RECT" val="884*377"/>
  <p:tag name="TABLE_ENDDRAG_RECT" val="48*102*884*377"/>
</p:tagLst>
</file>

<file path=ppt/tags/tag38.xml><?xml version="1.0" encoding="utf-8"?>
<p:tagLst xmlns:p="http://schemas.openxmlformats.org/presentationml/2006/main">
  <p:tag name="COMMONDATA" val="eyJoZGlkIjoiYzcyMmNlNzdlNDg0NmIyZDQ4MTljYmQ4M2FhNTZiMDgifQ=="/>
  <p:tag name="KSO_WPP_MARK_KEY" val="abb71181-45dc-4c58-b1a0-1939f72baa5d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457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阿里巴巴普惠体</vt:lpstr>
      <vt:lpstr>阿里巴巴普惠体 Medium</vt:lpstr>
      <vt:lpstr>阿里巴巴普惠体 L</vt:lpstr>
      <vt:lpstr>华康金刚黑A Light</vt:lpstr>
      <vt:lpstr>黑体</vt:lpstr>
      <vt:lpstr>华康金刚黑A Medium</vt:lpstr>
      <vt:lpstr>阿里巴巴普惠体 Light</vt:lpstr>
      <vt:lpstr>阿里巴巴普惠体 B</vt:lpstr>
      <vt:lpstr>微软雅黑</vt:lpstr>
      <vt:lpstr>Times New Roman</vt:lpstr>
      <vt:lpstr>华康金刚黑A</vt:lpstr>
      <vt:lpstr>华康金刚黑A Semibold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刘芳</dc:creator>
  <cp:lastModifiedBy>Xpeng</cp:lastModifiedBy>
  <cp:revision>5</cp:revision>
  <dcterms:created xsi:type="dcterms:W3CDTF">2025-03-20T08:46:00Z</dcterms:created>
  <dcterms:modified xsi:type="dcterms:W3CDTF">2025-03-20T09:52:04Z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2052-11.8.2.11716</vt:lpwstr>
  </property>
  <property fmtid="{D5CDD505-2E9C-101B-9397-08002B2CF9AE}" pid="3" name="ICV">
    <vt:lpwstr>A341F022957649AA977F9AEFDA8A6543</vt:lpwstr>
  </property>
</Properties>
</file>